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Wir zerlegen die Aufgabe in zwei Schritte. Zuerst zählen wir die Zehner von 28 dazu: von 34 springen wir zwanzig weiter zu 54. Dann zählen wir die restlichen acht Einer dazu und landen bei 62. So lässt sich die Aufgabe im Kopf lösen, ohne schriftlich zu rechnen.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5EF"/>
        </a:solidFill>
      </p:bgPr>
    </p:bg>
    <p:spTree>
      <p:nvGrpSpPr>
        <p:cNvPr id="1" name=""/>
        <p:cNvGrpSpPr/>
        <p:nvPr/>
      </p:nvGrpSpPr>
      <p:grpSpPr>
        <a:xfrm>
          <a:off x="0" y="0"/>
          <a:ext cx="0" cy="0"/>
          <a:chOff x="0" y="0"/>
          <a:chExt cx="0" cy="0"/>
        </a:xfrm>
      </p:grpSpPr>
      <p:sp>
        <p:nvSpPr>
          <p:cNvPr id="2" name="Shape 0"/>
          <p:cNvSpPr/>
          <p:nvPr/>
        </p:nvSpPr>
        <p:spPr>
          <a:xfrm>
            <a:off x="548640" y="548640"/>
            <a:ext cx="11091672" cy="5760720"/>
          </a:xfrm>
          <a:prstGeom prst="rect">
            <a:avLst/>
          </a:prstGeom>
          <a:solidFill>
            <a:srgbClr val="FFFEFA"/>
          </a:solidFill>
          <a:ln w="12700">
            <a:solidFill>
              <a:srgbClr val="E2DED2"/>
            </a:solidFill>
            <a:prstDash val="solid"/>
          </a:ln>
        </p:spPr>
      </p:sp>
      <p:sp>
        <p:nvSpPr>
          <p:cNvPr id="3" name="Text 1"/>
          <p:cNvSpPr txBox="1"/>
          <p:nvPr/>
        </p:nvSpPr>
        <p:spPr>
          <a:xfrm>
            <a:off x="914400" y="777240"/>
            <a:ext cx="10332720" cy="548640"/>
          </a:xfrm>
          <a:prstGeom prst="rect">
            <a:avLst/>
          </a:prstGeom>
          <a:noFill/>
          <a:ln/>
        </p:spPr>
        <p:txBody>
          <a:bodyPr wrap="square" lIns="0" tIns="0" rIns="0" bIns="0" rtlCol="0" anchor="ctr"/>
          <a:lstStyle/>
          <a:p>
            <a:pPr indent="0" marL="0">
              <a:buNone/>
            </a:pPr>
            <a:r>
              <a:rPr lang="en-US" sz="2800" b="1" dirty="0">
                <a:solidFill>
                  <a:srgbClr val="111111"/>
                </a:solidFill>
                <a:latin typeface="Arial" pitchFamily="34" charset="0"/>
                <a:ea typeface="Arial" pitchFamily="34" charset="-122"/>
                <a:cs typeface="Arial" pitchFamily="34" charset="-120"/>
              </a:rPr>
              <a:t>Halbschriftliches Rechnen: 34 + 28</a:t>
            </a:r>
            <a:endParaRPr lang="en-US" sz="2800" dirty="0"/>
          </a:p>
        </p:txBody>
      </p:sp>
      <p:pic>
        <p:nvPicPr>
          <p:cNvPr id="4" name="Image 0" descr="assets/zahlenstrahl.png">    </p:cNvPr>
          <p:cNvPicPr>
            <a:picLocks noChangeAspect="1"/>
          </p:cNvPicPr>
          <p:nvPr/>
        </p:nvPicPr>
        <p:blipFill>
          <a:blip r:embed="rId1"/>
          <a:stretch>
            <a:fillRect/>
          </a:stretch>
        </p:blipFill>
        <p:spPr>
          <a:xfrm>
            <a:off x="2711196" y="1965960"/>
            <a:ext cx="6766560" cy="3808213"/>
          </a:xfrm>
          <a:prstGeom prst="rect">
            <a:avLst/>
          </a:prstGeom>
        </p:spPr>
      </p:pic>
      <p:sp>
        <p:nvSpPr>
          <p:cNvPr id="5" name="Text 2"/>
          <p:cNvSpPr txBox="1"/>
          <p:nvPr/>
        </p:nvSpPr>
        <p:spPr>
          <a:xfrm>
            <a:off x="3007938" y="5847325"/>
            <a:ext cx="822960" cy="365760"/>
          </a:xfrm>
          <a:prstGeom prst="rect">
            <a:avLst/>
          </a:prstGeom>
          <a:noFill/>
          <a:ln/>
        </p:spPr>
        <p:txBody>
          <a:bodyPr wrap="square" lIns="0" tIns="0" rIns="0" bIns="0" rtlCol="0" anchor="ctr"/>
          <a:lstStyle/>
          <a:p>
            <a:pPr algn="ctr" indent="0" marL="0">
              <a:buNone/>
            </a:pPr>
            <a:r>
              <a:rPr lang="en-US" sz="1500" b="1" dirty="0">
                <a:solidFill>
                  <a:srgbClr val="111111"/>
                </a:solidFill>
                <a:latin typeface="Arial" pitchFamily="34" charset="0"/>
                <a:ea typeface="Arial" pitchFamily="34" charset="-122"/>
                <a:cs typeface="Arial" pitchFamily="34" charset="-120"/>
              </a:rPr>
              <a:t>34</a:t>
            </a:r>
            <a:endParaRPr lang="en-US" sz="1500" dirty="0"/>
          </a:p>
        </p:txBody>
      </p:sp>
      <p:sp>
        <p:nvSpPr>
          <p:cNvPr id="6" name="Text 3"/>
          <p:cNvSpPr txBox="1"/>
          <p:nvPr/>
        </p:nvSpPr>
        <p:spPr>
          <a:xfrm>
            <a:off x="4768377" y="5847325"/>
            <a:ext cx="822960" cy="365760"/>
          </a:xfrm>
          <a:prstGeom prst="rect">
            <a:avLst/>
          </a:prstGeom>
          <a:noFill/>
          <a:ln/>
        </p:spPr>
        <p:txBody>
          <a:bodyPr wrap="square" lIns="0" tIns="0" rIns="0" bIns="0" rtlCol="0" anchor="ctr"/>
          <a:lstStyle/>
          <a:p>
            <a:pPr algn="ctr" indent="0" marL="0">
              <a:buNone/>
            </a:pPr>
            <a:r>
              <a:rPr lang="en-US" sz="1500" b="1" dirty="0">
                <a:solidFill>
                  <a:srgbClr val="111111"/>
                </a:solidFill>
                <a:latin typeface="Arial" pitchFamily="34" charset="0"/>
                <a:ea typeface="Arial" pitchFamily="34" charset="-122"/>
                <a:cs typeface="Arial" pitchFamily="34" charset="-120"/>
              </a:rPr>
              <a:t>54</a:t>
            </a:r>
            <a:endParaRPr lang="en-US" sz="1500" dirty="0"/>
          </a:p>
        </p:txBody>
      </p:sp>
      <p:sp>
        <p:nvSpPr>
          <p:cNvPr id="7" name="Text 4"/>
          <p:cNvSpPr txBox="1"/>
          <p:nvPr/>
        </p:nvSpPr>
        <p:spPr>
          <a:xfrm>
            <a:off x="6629991" y="5847325"/>
            <a:ext cx="822960" cy="365760"/>
          </a:xfrm>
          <a:prstGeom prst="rect">
            <a:avLst/>
          </a:prstGeom>
          <a:noFill/>
          <a:ln/>
        </p:spPr>
        <p:txBody>
          <a:bodyPr wrap="square" lIns="0" tIns="0" rIns="0" bIns="0" rtlCol="0" anchor="ctr"/>
          <a:lstStyle/>
          <a:p>
            <a:pPr algn="ctr" indent="0" marL="0">
              <a:buNone/>
            </a:pPr>
            <a:r>
              <a:rPr lang="en-US" sz="1500" b="1" dirty="0">
                <a:solidFill>
                  <a:srgbClr val="111111"/>
                </a:solidFill>
                <a:latin typeface="Arial" pitchFamily="34" charset="0"/>
                <a:ea typeface="Arial" pitchFamily="34" charset="-122"/>
                <a:cs typeface="Arial" pitchFamily="34" charset="-120"/>
              </a:rPr>
              <a:t>62</a:t>
            </a:r>
            <a:endParaRPr lang="en-US" sz="1500" dirty="0"/>
          </a:p>
        </p:txBody>
      </p:sp>
      <p:sp>
        <p:nvSpPr>
          <p:cNvPr id="8" name="Text 5"/>
          <p:cNvSpPr txBox="1"/>
          <p:nvPr/>
        </p:nvSpPr>
        <p:spPr>
          <a:xfrm>
            <a:off x="3840414" y="1581912"/>
            <a:ext cx="914400" cy="320040"/>
          </a:xfrm>
          <a:prstGeom prst="rect">
            <a:avLst/>
          </a:prstGeom>
          <a:noFill/>
          <a:ln/>
        </p:spPr>
        <p:txBody>
          <a:bodyPr wrap="square" lIns="0" tIns="0" rIns="0" bIns="0" rtlCol="0" anchor="ctr"/>
          <a:lstStyle/>
          <a:p>
            <a:pPr algn="ctr" indent="0" marL="0">
              <a:buNone/>
            </a:pPr>
            <a:r>
              <a:rPr lang="en-US" sz="1400" b="1" dirty="0">
                <a:solidFill>
                  <a:srgbClr val="B8860B"/>
                </a:solidFill>
                <a:latin typeface="Arial" pitchFamily="34" charset="0"/>
                <a:ea typeface="Arial" pitchFamily="34" charset="-122"/>
                <a:cs typeface="Arial" pitchFamily="34" charset="-120"/>
              </a:rPr>
              <a:t>+ 20</a:t>
            </a:r>
            <a:endParaRPr lang="en-US" sz="1400" dirty="0"/>
          </a:p>
        </p:txBody>
      </p:sp>
      <p:sp>
        <p:nvSpPr>
          <p:cNvPr id="9" name="Text 6"/>
          <p:cNvSpPr txBox="1"/>
          <p:nvPr/>
        </p:nvSpPr>
        <p:spPr>
          <a:xfrm>
            <a:off x="5774874" y="1581912"/>
            <a:ext cx="914400" cy="320040"/>
          </a:xfrm>
          <a:prstGeom prst="rect">
            <a:avLst/>
          </a:prstGeom>
          <a:noFill/>
          <a:ln/>
        </p:spPr>
        <p:txBody>
          <a:bodyPr wrap="square" lIns="0" tIns="0" rIns="0" bIns="0" rtlCol="0" anchor="ctr"/>
          <a:lstStyle/>
          <a:p>
            <a:pPr algn="ctr" indent="0" marL="0">
              <a:buNone/>
            </a:pPr>
            <a:r>
              <a:rPr lang="en-US" sz="1400" b="1" dirty="0">
                <a:solidFill>
                  <a:srgbClr val="B8860B"/>
                </a:solidFill>
                <a:latin typeface="Arial" pitchFamily="34" charset="0"/>
                <a:ea typeface="Arial" pitchFamily="34" charset="-122"/>
                <a:cs typeface="Arial" pitchFamily="34" charset="-120"/>
              </a:rPr>
              <a:t>+ 8</a:t>
            </a:r>
            <a:endParaRPr lang="en-US" sz="1400" dirty="0"/>
          </a:p>
        </p:txBody>
      </p:sp>
      <p:sp>
        <p:nvSpPr>
          <p:cNvPr id="10" name="Text 7"/>
          <p:cNvSpPr txBox="1"/>
          <p:nvPr/>
        </p:nvSpPr>
        <p:spPr>
          <a:xfrm>
            <a:off x="548640" y="6419088"/>
            <a:ext cx="11091672" cy="320040"/>
          </a:xfrm>
          <a:prstGeom prst="rect">
            <a:avLst/>
          </a:prstGeom>
          <a:noFill/>
          <a:ln/>
        </p:spPr>
        <p:txBody>
          <a:bodyPr wrap="square" lIns="0" tIns="0" rIns="0" bIns="0" rtlCol="0" anchor="ctr"/>
          <a:lstStyle/>
          <a:p>
            <a:pPr indent="0" marL="0">
              <a:buNone/>
            </a:pPr>
            <a:r>
              <a:rPr lang="en-US" sz="1000" dirty="0">
                <a:solidFill>
                  <a:srgbClr val="5A5A5A"/>
                </a:solidFill>
                <a:latin typeface="Arial" pitchFamily="34" charset="0"/>
                <a:ea typeface="Arial" pitchFamily="34" charset="-122"/>
                <a:cs typeface="Arial" pitchFamily="34" charset="-120"/>
              </a:rPr>
              <a:t>Nachher · Anschauungsbild   ·   Beispiel für den Mathematikunterricht, Zyklus 2</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2026-08-26T11:43:33Z</dcterms:created>
  <dcterms:modified xsi:type="dcterms:W3CDTF">2026-08-26T11:43:33Z</dcterms:modified>
</cp:coreProperties>
</file>