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Beispielfolie für den Vergleich: Titel mit Schlagschatten, keine Bildinformation, Aufzählung von Metadaten, die niemanden interessieren.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Vier Themen auf einer Folie, 16 Zeilen. Genau die Folie, bei der die Klasse aussteigt.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Klassische Gliederungsfolie: 17 Punkte, die man beim Vortragen ohnehin überspringt.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18 Zeilen ohne eine einzige Abbildung – die Blütenteile müssen sich die Lernenden selbst vorstellen.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457200" y="1920240"/>
            <a:ext cx="11247120" cy="1097280"/>
          </a:xfrm>
          <a:prstGeom prst="rect">
            <a:avLst/>
          </a:prstGeom>
          <a:noFill/>
          <a:ln/>
          <a:effectLst>
            <a:outerShdw sx="100000" sy="100000" kx="0" ky="0" algn="bl" rotWithShape="0" blurRad="50800" dist="38100" dir="2700000">
              <a:srgbClr val="808080">
                <a:alpha val="70000"/>
              </a:srgbClr>
            </a:outerShdw>
          </a:effectLst>
        </p:spPr>
        <p:txBody>
          <a:bodyPr wrap="square" lIns="0" tIns="0" rIns="0" bIns="0" rtlCol="0" anchor="ctr"/>
          <a:lstStyle/>
          <a:p>
            <a:pPr algn="ctr" indent="0" marL="0">
              <a:buNone/>
            </a:pPr>
            <a:r>
              <a:rPr lang="en-US" sz="4000" b="1" dirty="0">
                <a:solidFill>
                  <a:srgbClr val="1F497D"/>
                </a:solidFill>
                <a:latin typeface="Arial" pitchFamily="34" charset="0"/>
                <a:ea typeface="Arial" pitchFamily="34" charset="-122"/>
                <a:cs typeface="Arial" pitchFamily="34" charset="-120"/>
              </a:rPr>
              <a:t>Bestäubung bei Blütenpflanzen</a:t>
            </a:r>
            <a:endParaRPr lang="en-US" sz="4000" dirty="0"/>
          </a:p>
        </p:txBody>
      </p:sp>
      <p:sp>
        <p:nvSpPr>
          <p:cNvPr id="3" name="Text 1"/>
          <p:cNvSpPr/>
          <p:nvPr/>
        </p:nvSpPr>
        <p:spPr>
          <a:xfrm>
            <a:off x="457200" y="3108960"/>
            <a:ext cx="11247120" cy="457200"/>
          </a:xfrm>
          <a:prstGeom prst="rect">
            <a:avLst/>
          </a:prstGeom>
          <a:noFill/>
          <a:ln/>
        </p:spPr>
        <p:txBody>
          <a:bodyPr wrap="square" lIns="0" tIns="0" rIns="0" bIns="0" rtlCol="0" anchor="ctr"/>
          <a:lstStyle/>
          <a:p>
            <a:pPr algn="ctr" indent="0" marL="0">
              <a:buNone/>
            </a:pPr>
            <a:r>
              <a:rPr lang="en-US" sz="2200" i="1" dirty="0">
                <a:solidFill>
                  <a:srgbClr val="000000"/>
                </a:solidFill>
                <a:latin typeface="Times New Roman" pitchFamily="34" charset="0"/>
                <a:ea typeface="Times New Roman" pitchFamily="34" charset="-122"/>
                <a:cs typeface="Times New Roman" pitchFamily="34" charset="-120"/>
              </a:rPr>
              <a:t>Ein Referat im Fach Biologie</a:t>
            </a:r>
            <a:endParaRPr lang="en-US" sz="2200" dirty="0"/>
          </a:p>
        </p:txBody>
      </p:sp>
      <p:sp>
        <p:nvSpPr>
          <p:cNvPr id="4" name="Shape 2"/>
          <p:cNvSpPr/>
          <p:nvPr/>
        </p:nvSpPr>
        <p:spPr>
          <a:xfrm>
            <a:off x="4114800" y="3749040"/>
            <a:ext cx="3931920" cy="27432"/>
          </a:xfrm>
          <a:prstGeom prst="rect">
            <a:avLst/>
          </a:prstGeom>
          <a:solidFill>
            <a:srgbClr val="4F81BD"/>
          </a:solidFill>
          <a:ln/>
        </p:spPr>
      </p:sp>
      <p:sp>
        <p:nvSpPr>
          <p:cNvPr id="5" name="Text 3"/>
          <p:cNvSpPr/>
          <p:nvPr/>
        </p:nvSpPr>
        <p:spPr>
          <a:xfrm>
            <a:off x="457200" y="4114800"/>
            <a:ext cx="11247120" cy="1463040"/>
          </a:xfrm>
          <a:prstGeom prst="rect">
            <a:avLst/>
          </a:prstGeom>
          <a:noFill/>
          <a:ln/>
        </p:spPr>
        <p:txBody>
          <a:bodyPr wrap="square" lIns="0" tIns="0" rIns="0" bIns="0" rtlCol="0" anchor="ctr"/>
          <a:lstStyle/>
          <a:p>
            <a:pPr algn="ctr" indent="0" marL="0">
              <a:buNone/>
            </a:pPr>
            <a:r>
              <a:rPr lang="en-US" sz="1600" dirty="0">
                <a:solidFill>
                  <a:srgbClr val="000000"/>
                </a:solidFill>
                <a:latin typeface="Times New Roman" pitchFamily="34" charset="0"/>
                <a:ea typeface="Times New Roman" pitchFamily="34" charset="-122"/>
                <a:cs typeface="Times New Roman" pitchFamily="34" charset="-120"/>
              </a:rPr>
              <a:t>Klasse 7a</a:t>
            </a:r>
            <a:endParaRPr lang="en-US" sz="1600" dirty="0"/>
          </a:p>
          <a:p>
            <a:pPr algn="ctr" indent="0" marL="0">
              <a:buNone/>
            </a:pPr>
            <a:r>
              <a:rPr lang="en-US" sz="1600" dirty="0">
                <a:solidFill>
                  <a:srgbClr val="000000"/>
                </a:solidFill>
                <a:latin typeface="Times New Roman" pitchFamily="34" charset="0"/>
                <a:ea typeface="Times New Roman" pitchFamily="34" charset="-122"/>
                <a:cs typeface="Times New Roman" pitchFamily="34" charset="-120"/>
              </a:rPr>
              <a:t>Biologie</a:t>
            </a:r>
            <a:endParaRPr lang="en-US" sz="1600" dirty="0"/>
          </a:p>
          <a:p>
            <a:pPr algn="ctr" indent="0" marL="0">
              <a:buNone/>
            </a:pPr>
            <a:r>
              <a:rPr lang="en-US" sz="1600" dirty="0">
                <a:solidFill>
                  <a:srgbClr val="000000"/>
                </a:solidFill>
                <a:latin typeface="Times New Roman" pitchFamily="34" charset="0"/>
                <a:ea typeface="Times New Roman" pitchFamily="34" charset="-122"/>
                <a:cs typeface="Times New Roman" pitchFamily="34" charset="-120"/>
              </a:rPr>
              <a:t>Schuljahr 2026/2027</a:t>
            </a:r>
            <a:endParaRPr lang="en-US" sz="1600" dirty="0"/>
          </a:p>
          <a:p>
            <a:pPr algn="ctr" indent="0" marL="0">
              <a:buNone/>
            </a:pPr>
            <a:r>
              <a:rPr lang="en-US" sz="1600" dirty="0">
                <a:solidFill>
                  <a:srgbClr val="000000"/>
                </a:solidFill>
                <a:latin typeface="Times New Roman" pitchFamily="34" charset="0"/>
                <a:ea typeface="Times New Roman" pitchFamily="34" charset="-122"/>
                <a:cs typeface="Times New Roman" pitchFamily="34" charset="-120"/>
              </a:rPr>
              <a:t>Lehrperson: M. Baasner</a:t>
            </a:r>
            <a:endParaRPr lang="en-US" sz="1600" dirty="0"/>
          </a:p>
        </p:txBody>
      </p:sp>
      <p:sp>
        <p:nvSpPr>
          <p:cNvPr id="6" name="Text 4"/>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7" name="Text 5"/>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2800" b="1" dirty="0">
                <a:solidFill>
                  <a:srgbClr val="1F497D"/>
                </a:solidFill>
                <a:latin typeface="Arial" pitchFamily="34" charset="0"/>
                <a:ea typeface="Arial" pitchFamily="34" charset="-122"/>
                <a:cs typeface="Arial" pitchFamily="34" charset="-120"/>
              </a:rPr>
              <a:t>9.–12. Weitere Formen der Bestäubung</a:t>
            </a:r>
            <a:endParaRPr lang="en-US" sz="28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502920" y="1143000"/>
            <a:ext cx="11155680" cy="5212080"/>
          </a:xfrm>
          <a:prstGeom prst="rect">
            <a:avLst/>
          </a:prstGeom>
          <a:noFill/>
          <a:ln/>
        </p:spPr>
        <p:txBody>
          <a:bodyPr wrap="square" lIns="0" tIns="0" rIns="0" bIns="0" rtlCol="0" anchor="t"/>
          <a:lstStyle/>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9. Vogelbestäubung</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In manchen Regionen der Welt übernehmen Vögel die Bestäubung, besonders bekannt sind Kolibris</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Die Vögel trinken Nektar, dabei berühren Kopf oder Schnabel die Staubblätter</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Solche Blüten sind häufig auffällig gefärbt, oft rot oder orange, reich an Nektar und relativ gross</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10. Bestäubung durch Fledermäuse</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Kommt vor allem in tropischen und subtropischen Gebieten vor</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Die Fledermäuse besuchen die Blüten nachts und trinken dort Nektar, dabei bleibt Pollen an Fell und Kopf hängen</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Solche Blüten sind gross, nachts geöffnet, stark duftend und reich an Nektar</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11. Wasserbestäubung</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Diese Form ist wesentlich seltener und kommt nur bei einigen Wasserpflanzen vor</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Das Wasser übernimmt dabei eine ähnliche Aufgabe wie der Wind</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12. Bestäubung durch den Menschen</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Wird auch als künstliche Bestäubung oder Handbestäubung bezeichnet</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Der Pollen wird beispielsweise mit einem kleinen Pinsel von einer Blüte auf eine andere übertragen</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Anwendung in der Pflanzenzucht, in Gewächshäusern und wenn natürliche Bestäuber fehlen</a:t>
            </a:r>
            <a:endParaRPr lang="en-US" sz="1680" dirty="0"/>
          </a:p>
          <a:p>
            <a:pPr lvl="1" marL="508000" indent="-254000">
              <a:lnSpc>
                <a:spcPct val="100000"/>
              </a:lnSpc>
              <a:buSzPct val="100000"/>
              <a:buChar char="o"/>
            </a:pPr>
            <a:r>
              <a:rPr lang="en-US" sz="1500" dirty="0">
                <a:solidFill>
                  <a:srgbClr val="000000"/>
                </a:solidFill>
                <a:latin typeface="Times New Roman" pitchFamily="34" charset="0"/>
                <a:ea typeface="Times New Roman" pitchFamily="34" charset="-122"/>
                <a:cs typeface="Times New Roman" pitchFamily="34" charset="-120"/>
              </a:rPr>
              <a:t>Bekanntes Beispiel: die Vanillepflanze, deren Blüten in vielen Anbaugebieten von Hand bestäubt werden</a:t>
            </a:r>
            <a:endParaRPr lang="en-US" sz="1680" dirty="0"/>
          </a:p>
        </p:txBody>
      </p:sp>
      <p:sp>
        <p:nvSpPr>
          <p:cNvPr id="5"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6"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13. Selbstbestäubung und Fremdbestäubung</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640080" y="1188720"/>
            <a:ext cx="10881360" cy="5120640"/>
          </a:xfrm>
          <a:prstGeom prst="rect">
            <a:avLst/>
          </a:prstGeom>
          <a:noFill/>
          <a:ln/>
        </p:spPr>
        <p:txBody>
          <a:bodyPr wrap="square" lIns="0" tIns="0" rIns="0" bIns="0" rtlCol="0" anchor="t"/>
          <a:lstStyle/>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Selbstbestäubung</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Der Pollen stammt von derselben Pflanze</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Manchmal bestäubt sich sogar eine einzelne Blüte selbst</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Vorteil: Die Pflanze kann sich auch dann vermehren, wenn keine andere passende Pflanze in der Nähe ist</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Nachteil: Die Nachkommen sind genetisch sehr ähnlich, es gibt weniger genetische Vielfalt</a:t>
            </a:r>
            <a:endParaRPr lang="en-US" sz="1740" dirty="0"/>
          </a:p>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Fremdbestäubung</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Der Pollen gelangt von einer Pflanze auf die Blüte einer anderen Pflanze derselben Art</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Beispiel: Eine Biene besucht Apfelbaum A, der Pollen bleibt an ihr hängen, sie fliegt zu Apfelbaum B</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Vorteil: Das Erbgut verschiedener Pflanzen wird miteinander kombiniert</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Es entstehen dadurch genetisch unterschiedliche Nachkommen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Diese Vielfalt kann einer Pflanzenart helfen, sich besser an Krankheiten anzupassen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Ebenso kann sie helfen, sich an Veränderungen der Umwelt anzupassen</a:t>
            </a:r>
            <a:endParaRPr lang="en-US" sz="1740" dirty="0"/>
          </a:p>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Viele Pflanzen besitzen Mechanismen, welche die Selbstbestäubung verhindern oder erschweren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Beispielsweise reifen Staubblätter und Narbe zu unterschiedlichen Zeitpunkten</a:t>
            </a:r>
            <a:endParaRPr lang="en-US" sz="1740" dirty="0"/>
          </a:p>
        </p:txBody>
      </p:sp>
      <p:sp>
        <p:nvSpPr>
          <p:cNvPr id="5"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6"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14. Bedeutung der Bestäuber</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548640" y="1188720"/>
            <a:ext cx="11064240" cy="2194560"/>
          </a:xfrm>
          <a:prstGeom prst="rect">
            <a:avLst/>
          </a:prstGeom>
          <a:noFill/>
          <a:ln/>
        </p:spPr>
        <p:txBody>
          <a:bodyPr wrap="square" lIns="0" tIns="0" rIns="0" bIns="0" rtlCol="0" anchor="t"/>
          <a:lstStyle/>
          <a:p>
            <a:pPr algn="just" indent="0" marL="0">
              <a:lnSpc>
                <a:spcPct val="100000"/>
              </a:lnSpc>
              <a:buNone/>
            </a:pPr>
            <a:r>
              <a:rPr lang="en-US" sz="1500" dirty="0">
                <a:solidFill>
                  <a:srgbClr val="000000"/>
                </a:solidFill>
                <a:latin typeface="Times New Roman" pitchFamily="34" charset="0"/>
                <a:ea typeface="Times New Roman" pitchFamily="34" charset="-122"/>
                <a:cs typeface="Times New Roman" pitchFamily="34" charset="-120"/>
              </a:rPr>
              <a:t>Sehr viele Wildpflanzen sowie zahlreiche land- und gartenbaulich genutzte Kulturpflanzen sind für ihre Fortpflanzung auf Tiere als Bestäuber angewiesen. Nach Angaben verschiedener Untersuchungen profitieren rund 80 Prozent der Wild- und Kulturpflanzen von einer Bestäubung durch Insekten. Sofern keine ausreichende Bestäubung stattfindet, können die betroffenen Pflanzen deutlich weniger Früchte und Samen ausbilden, was sowohl ökologische als auch wirtschaftliche Folgen nach sich zieht. Bestäuber spielen daher eine wichtige Rolle für die Pflanzenwelt, für die Tierwelt, für die Stabilität ganzer Ökosysteme, für die Landwirtschaft sowie nicht zuletzt für die Versorgung des Menschen mit Lebensmitteln. In der Schweiz leben neben der Honigbiene rund 600 Arten von Wildbienen, von denen ein erheblicher Anteil auf der Roten Liste der gefährdeten Arten verzeichnet ist.</a:t>
            </a:r>
            <a:endParaRPr lang="en-US" sz="1500" dirty="0"/>
          </a:p>
        </p:txBody>
      </p:sp>
      <p:sp>
        <p:nvSpPr>
          <p:cNvPr id="5" name="Text 3"/>
          <p:cNvSpPr/>
          <p:nvPr/>
        </p:nvSpPr>
        <p:spPr>
          <a:xfrm>
            <a:off x="731520" y="3566160"/>
            <a:ext cx="10515600" cy="274320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Viele Früchte entstehen erst nach einer erfolgreichen Bestäubung</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Beispiele hierfür sind unter anderem:</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Äpfel</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Erdbeeren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Kirschen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Kürbisse</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Gurken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Beeren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Raps</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Mandeln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Ein Rückgang der Bestäuber hätte daher unmittelbare Folgen für unsere Ernährung</a:t>
            </a:r>
            <a:endParaRPr lang="en-US" sz="1800" dirty="0"/>
          </a:p>
        </p:txBody>
      </p:sp>
      <p:sp>
        <p:nvSpPr>
          <p:cNvPr id="6" name="Text 4"/>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7" name="Text 5"/>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15. Koevolution</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548640" y="1188720"/>
            <a:ext cx="11064240" cy="2651760"/>
          </a:xfrm>
          <a:prstGeom prst="rect">
            <a:avLst/>
          </a:prstGeom>
          <a:noFill/>
          <a:ln/>
        </p:spPr>
        <p:txBody>
          <a:bodyPr wrap="square" lIns="0" tIns="0" rIns="0" bIns="0" rtlCol="0" anchor="t"/>
          <a:lstStyle/>
          <a:p>
            <a:pPr algn="just" indent="0" marL="0">
              <a:lnSpc>
                <a:spcPct val="100000"/>
              </a:lnSpc>
              <a:buNone/>
            </a:pPr>
            <a:r>
              <a:rPr lang="en-US" sz="1500" dirty="0">
                <a:solidFill>
                  <a:srgbClr val="000000"/>
                </a:solidFill>
                <a:latin typeface="Times New Roman" pitchFamily="34" charset="0"/>
                <a:ea typeface="Times New Roman" pitchFamily="34" charset="-122"/>
                <a:cs typeface="Times New Roman" pitchFamily="34" charset="-120"/>
              </a:rPr>
              <a:t>Besonders bemerkenswert ist der Umstand, dass die Blüten der Blütenpflanzen keineswegs zufällig so aussehen, wie sie aussehen. Vielmehr können ihre Form, ihre Farbe und ihr Duft in hohem Masse daran angepasst sein, welches Tier sie üblicherweise bestäubt. So kann eine Blüte, die von Bienen besucht wird, vollkommen anders aussehen als eine Blüte, die von einem Vogel besucht wird. Manche Blüten besitzen darüber hinaus Formen, die ausschliesslich zu ganz bestimmten Insektenarten passen. Über sehr lange Zeiträume hinweg haben sich Pflanzen und ihre Bestäuber somit gemeinsam weiterentwickelt. Dieser Vorgang wird in der Biologie als Koevolution bezeichnet. Ein bekanntes Beispiel hierfür stellt eine Orchideenart aus Madagaskar dar, deren aussergewöhnlich langer Nektarsporn Charles Darwin im Jahre 1862 zu der Vorhersage veranlasste, es müsse ein Insekt mit einem entsprechend langen Rüssel existieren. Ein solcher Falter wurde tatsächlich erst rund vierzig Jahre später wissenschaftlich beschrieben.</a:t>
            </a:r>
            <a:endParaRPr lang="en-US" sz="1500" dirty="0"/>
          </a:p>
        </p:txBody>
      </p:sp>
      <p:sp>
        <p:nvSpPr>
          <p:cNvPr id="5" name="Text 3"/>
          <p:cNvSpPr/>
          <p:nvPr/>
        </p:nvSpPr>
        <p:spPr>
          <a:xfrm>
            <a:off x="731520" y="4023360"/>
            <a:ext cx="10515600" cy="228600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Blütenform, Blütenfarbe und Duft sind an den jeweiligen Bestäuber angepasst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Bienenblüten unterscheiden sich deutlich von Vogelblüten und Fledermausblüten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Manche Blüten passen nur noch zu einer einzigen Bestäuberart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Verschwindet diese Art, hat auch die Pflanze ein erhebliches Problem</a:t>
            </a:r>
            <a:endParaRPr lang="en-US" sz="1800" dirty="0"/>
          </a:p>
        </p:txBody>
      </p:sp>
      <p:sp>
        <p:nvSpPr>
          <p:cNvPr id="6" name="Text 4"/>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7" name="Text 5"/>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16. Zusammenfassung</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640080" y="1188720"/>
            <a:ext cx="10881360" cy="512064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Bestäubung bedeutet, dass Pollen auf die Narbe einer Blüte gelangt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Befruchtung bedeutet, dass männliche und weibliche Geschlechtszelle miteinander verschmelzen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Bei der Insektenbestäubung transportieren Insekten den Pollen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Bei der Windbestäubung transportiert der Wind den Pollen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Weitere Formen sind die Vogelbestäubung, die Fledermausbestäubung und die Wasserbestäubung</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Der Mensch kann Pflanzen künstlich von Hand bestäuben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Bei der Selbstbestäubung stammt der Pollen von derselben Pflanze</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Bei der Fremdbestäubung stammt der Pollen von einer anderen Pflanze derselben Art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Die Fremdbestäubung führt zu einer grösseren genetischen Vielfalt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Blüte und Bestäuber haben sich im Laufe der Evolution aneinander angepasst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Bestäuber sind für Ökosysteme, für die Landwirtschaft und für unsere Ernährung von grosser Bedeutung</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Merksatz: Bestäubung bringt den Pollen ans Ziel, Befruchtung macht daraus neues Leben</a:t>
            </a:r>
            <a:endParaRPr lang="en-US" sz="1800" dirty="0"/>
          </a:p>
        </p:txBody>
      </p:sp>
      <p:sp>
        <p:nvSpPr>
          <p:cNvPr id="5"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6"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17. Quellenverzeichnis</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731520" y="1188720"/>
            <a:ext cx="10515600" cy="2560320"/>
          </a:xfrm>
          <a:prstGeom prst="rect">
            <a:avLst/>
          </a:prstGeom>
          <a:noFill/>
          <a:ln/>
        </p:spPr>
        <p:txBody>
          <a:bodyPr wrap="square" lIns="0" tIns="0" rIns="0" bIns="0" rtlCol="0" anchor="t"/>
          <a:lstStyle/>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Unterrichtsskript „Bestäubung bei Blütenpflanzen“, Schuljahr 2026/2027</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Leonhardt, S. D. (2022): Bestäuber im Sinkflug. In: Landwirtschaft – Wege aus der Krise. Springer, Berlin/Heidelberg</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EU-Interreg-Projekt BEESPOKE, Nordseeregion</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Bundesministerium für Umwelt: Informationsmaterial zu Wildbienen</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Schweizer Bauernverband: Statistiken zur Bienenhaltung</a:t>
            </a:r>
            <a:endParaRPr lang="en-US" sz="1680" dirty="0"/>
          </a:p>
          <a:p>
            <a:pPr marL="254000" indent="-254000">
              <a:lnSpc>
                <a:spcPct val="100000"/>
              </a:lnSpc>
              <a:buSzPct val="100000"/>
              <a:buChar char="•"/>
            </a:pPr>
            <a:r>
              <a:rPr lang="en-US" sz="1680" dirty="0">
                <a:solidFill>
                  <a:srgbClr val="000000"/>
                </a:solidFill>
                <a:latin typeface="Times New Roman" pitchFamily="34" charset="0"/>
                <a:ea typeface="Times New Roman" pitchFamily="34" charset="-122"/>
                <a:cs typeface="Times New Roman" pitchFamily="34" charset="-120"/>
              </a:rPr>
              <a:t>Wikipedia: Bestäubung (abgerufen am 21.08.2026)</a:t>
            </a:r>
            <a:endParaRPr lang="en-US" sz="1680" dirty="0"/>
          </a:p>
        </p:txBody>
      </p:sp>
      <p:sp>
        <p:nvSpPr>
          <p:cNvPr id="5" name="Text 3"/>
          <p:cNvSpPr/>
          <p:nvPr/>
        </p:nvSpPr>
        <p:spPr>
          <a:xfrm>
            <a:off x="457200" y="4389120"/>
            <a:ext cx="11247120" cy="731520"/>
          </a:xfrm>
          <a:prstGeom prst="rect">
            <a:avLst/>
          </a:prstGeom>
          <a:noFill/>
          <a:ln/>
          <a:effectLst>
            <a:outerShdw sx="100000" sy="100000" kx="0" ky="0" algn="bl" rotWithShape="0" blurRad="50800" dist="38100" dir="2700000">
              <a:srgbClr val="808080">
                <a:alpha val="70000"/>
              </a:srgbClr>
            </a:outerShdw>
          </a:effectLst>
        </p:spPr>
        <p:txBody>
          <a:bodyPr wrap="square" lIns="0" tIns="0" rIns="0" bIns="0" rtlCol="0" anchor="ctr"/>
          <a:lstStyle/>
          <a:p>
            <a:pPr algn="ctr" indent="0" marL="0">
              <a:buNone/>
            </a:pPr>
            <a:r>
              <a:rPr lang="en-US" sz="3000" b="1" dirty="0">
                <a:solidFill>
                  <a:srgbClr val="1F497D"/>
                </a:solidFill>
                <a:latin typeface="Arial" pitchFamily="34" charset="0"/>
                <a:ea typeface="Arial" pitchFamily="34" charset="-122"/>
                <a:cs typeface="Arial" pitchFamily="34" charset="-120"/>
              </a:rPr>
              <a:t>Vielen Dank für Ihre Aufmerksamkeit!</a:t>
            </a:r>
            <a:endParaRPr lang="en-US" sz="3000" dirty="0"/>
          </a:p>
        </p:txBody>
      </p:sp>
      <p:sp>
        <p:nvSpPr>
          <p:cNvPr id="6" name="Text 4"/>
          <p:cNvSpPr/>
          <p:nvPr/>
        </p:nvSpPr>
        <p:spPr>
          <a:xfrm>
            <a:off x="457200" y="5212080"/>
            <a:ext cx="11247120" cy="457200"/>
          </a:xfrm>
          <a:prstGeom prst="rect">
            <a:avLst/>
          </a:prstGeom>
          <a:noFill/>
          <a:ln/>
        </p:spPr>
        <p:txBody>
          <a:bodyPr wrap="square" lIns="0" tIns="0" rIns="0" bIns="0" rtlCol="0" anchor="ctr"/>
          <a:lstStyle/>
          <a:p>
            <a:pPr algn="ctr" indent="0" marL="0">
              <a:buNone/>
            </a:pPr>
            <a:r>
              <a:rPr lang="en-US" sz="1800" i="1" dirty="0">
                <a:solidFill>
                  <a:srgbClr val="000000"/>
                </a:solidFill>
                <a:latin typeface="Times New Roman" pitchFamily="34" charset="0"/>
                <a:ea typeface="Times New Roman" pitchFamily="34" charset="-122"/>
                <a:cs typeface="Times New Roman" pitchFamily="34" charset="-120"/>
              </a:rPr>
              <a:t>Gibt es noch Fragen?</a:t>
            </a:r>
            <a:endParaRPr lang="en-US" sz="1800" dirty="0"/>
          </a:p>
        </p:txBody>
      </p:sp>
      <p:sp>
        <p:nvSpPr>
          <p:cNvPr id="7" name="Text 5"/>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8" name="Text 6"/>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15</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Gliederung</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731520" y="1188720"/>
            <a:ext cx="10515600" cy="5120640"/>
          </a:xfrm>
          <a:prstGeom prst="rect">
            <a:avLst/>
          </a:prstGeom>
          <a:noFill/>
          <a:ln/>
        </p:spPr>
        <p:txBody>
          <a:bodyPr wrap="square" lIns="0" tIns="0" rIns="0" bIns="0" rtlCol="0" anchor="t"/>
          <a:lstStyle/>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 Einleitung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2. Warum brauchen Pflanzen Bestäubung?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3. Aufbau der Blüte</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4. Bestäubung und Befruchtung im Vergleich</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5. Übersicht über die Bestäubungsarten</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6. Insektenbestäubung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7. Windbestäubung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8. Vergleich Insekten- und Windbestäubung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9. Vogelbestäubung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10. Bestäubung durch Fledermäuse</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11. Wasserbestäubung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12. Bestäubung durch den Menschen</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13. Selbstbestäubung und Fremdbestäubung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14. Bedeutung der Bestäuber</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15. Koevolution</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16. Zusammenfassung</a:t>
            </a:r>
            <a:endParaRPr lang="en-US" sz="1920" dirty="0"/>
          </a:p>
          <a:p>
            <a:pPr marL="254000" indent="-254000">
              <a:lnSpc>
                <a:spcPct val="100000"/>
              </a:lnSpc>
              <a:buSzPct val="100000"/>
              <a:buChar char="•"/>
            </a:pPr>
            <a:r>
              <a:rPr lang="en-US" sz="1920" dirty="0">
                <a:solidFill>
                  <a:srgbClr val="000000"/>
                </a:solidFill>
                <a:latin typeface="Times New Roman" pitchFamily="34" charset="0"/>
                <a:ea typeface="Times New Roman" pitchFamily="34" charset="-122"/>
                <a:cs typeface="Times New Roman" pitchFamily="34" charset="-120"/>
              </a:rPr>
              <a:t>17. Quellenverzeichnis</a:t>
            </a:r>
            <a:endParaRPr lang="en-US" sz="1920" dirty="0"/>
          </a:p>
        </p:txBody>
      </p:sp>
      <p:sp>
        <p:nvSpPr>
          <p:cNvPr id="5"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6"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1. Einleitung</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548640" y="1188720"/>
            <a:ext cx="11064240" cy="2743200"/>
          </a:xfrm>
          <a:prstGeom prst="rect">
            <a:avLst/>
          </a:prstGeom>
          <a:noFill/>
          <a:ln/>
        </p:spPr>
        <p:txBody>
          <a:bodyPr wrap="square" lIns="0" tIns="0" rIns="0" bIns="0" rtlCol="0" anchor="t"/>
          <a:lstStyle/>
          <a:p>
            <a:pPr algn="just" indent="0" marL="0">
              <a:lnSpc>
                <a:spcPct val="100000"/>
              </a:lnSpc>
              <a:buNone/>
            </a:pPr>
            <a:r>
              <a:rPr lang="en-US" sz="1500" dirty="0">
                <a:solidFill>
                  <a:srgbClr val="000000"/>
                </a:solidFill>
                <a:latin typeface="Times New Roman" pitchFamily="34" charset="0"/>
                <a:ea typeface="Times New Roman" pitchFamily="34" charset="-122"/>
                <a:cs typeface="Times New Roman" pitchFamily="34" charset="-120"/>
              </a:rPr>
              <a:t>Pflanzen sind Lebewesen, die sich im Gegensatz zu Tieren nicht fortbewegen können. Sie sind mit ihren Wurzeln fest im Boden verankert und können daher nicht aktiv einen Fortpflanzungspartner aufsuchen. Dennoch ist es für das Fortbestehen einer jeden Pflanzenart von zentraler Bedeutung, dass eine geschlechtliche Fortpflanzung stattfindet, da nur auf diesem Wege neue Samen und damit neue Pflanzen entstehen können. Zu diesem Zweck produzieren die Blüten der Blütenpflanzen sogenannte Pollenkörner, in welchen sich die männlichen Geschlechtszellen der Pflanze befinden. Damit es zur Bildung von Samen kommen kann, muss der Pollen von den Staubblättern einer Blüte auf die Narbe einer passenden anderen Blüte gelangen. Dieser Vorgang des Transportes wird in der Fachsprache als Bestäubung bezeichnet. Erst im Anschluss an die Bestäubung kann die eigentliche Befruchtung stattfinden, in deren Verlauf die männliche und die weibliche Geschlechtszelle miteinander verschmelzen. Aus der befruchteten Samenanlage entwickelt sich daraufhin ein Samen, und in vielen Fällen entwickelt sich aus Teilen der Blüte zusätzlich eine Frucht. Im Rahmen des vorliegenden Referates sollen die verschiedenen Formen der Bestäubung sowie deren Bedeutung für die Natur und für den Menschen dargestellt werden.</a:t>
            </a:r>
            <a:endParaRPr lang="en-US" sz="1500" dirty="0"/>
          </a:p>
        </p:txBody>
      </p:sp>
      <p:sp>
        <p:nvSpPr>
          <p:cNvPr id="5" name="Text 3"/>
          <p:cNvSpPr/>
          <p:nvPr/>
        </p:nvSpPr>
        <p:spPr>
          <a:xfrm>
            <a:off x="731520" y="4160520"/>
            <a:ext cx="10515600" cy="210312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Definition Bestäubung: Übertragung von Pollen auf die Narbe</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Definition Befruchtung: Verschmelzung der Geschlechtszellen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Reihenfolge: Blüte – Bestäubung – Befruchtung – Samen – neue Pflanze</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Bestäubung ist eine Voraussetzung für die Befruchtung</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Ohne Bestäubung keine Samenbildung und keine Fruchtbildung</a:t>
            </a:r>
            <a:endParaRPr lang="en-US" sz="1800" dirty="0"/>
          </a:p>
        </p:txBody>
      </p:sp>
      <p:sp>
        <p:nvSpPr>
          <p:cNvPr id="6" name="Text 4"/>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7" name="Text 5"/>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3. Aufbau der Blüte</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731520" y="1188720"/>
            <a:ext cx="10515600" cy="512064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Staubblätter</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männlicher Teil der Blüte</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an ihnen entstehen die Pollenkörner</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bestehen aus Staubfaden und Staubbeutel</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Narbe</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gehört zum weiblichen Teil der Blüte</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häufig klebrig, damit Pollenkörner haften bleiben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Griffel</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verbindet die Narbe mit dem Fruchtknoten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durch ihn wächst später der Pollenschlauch</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Fruchtknoten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enthält die Samenanlagen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nach der Befruchtung entwickeln sich daraus die Samen</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bei vielen Pflanzen entwickelt sich daraus zusätzlich die Frucht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Beispiele für die Entwicklung von Blüte zu Frucht</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Apfelblüte wird zum Apfel</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Kirschblüte wird zur Kirsche</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Tomatenblüte wird zur Tomate</a:t>
            </a:r>
            <a:endParaRPr lang="en-US" sz="1800" dirty="0"/>
          </a:p>
        </p:txBody>
      </p:sp>
      <p:sp>
        <p:nvSpPr>
          <p:cNvPr id="5"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6"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4. Bestäubung und Befruchtung im Vergleich</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548640" y="1188720"/>
            <a:ext cx="11064240" cy="2286000"/>
          </a:xfrm>
          <a:prstGeom prst="rect">
            <a:avLst/>
          </a:prstGeom>
          <a:noFill/>
          <a:ln/>
        </p:spPr>
        <p:txBody>
          <a:bodyPr wrap="square" lIns="0" tIns="0" rIns="0" bIns="0" rtlCol="0" anchor="t"/>
          <a:lstStyle/>
          <a:p>
            <a:pPr algn="just" indent="0" marL="0">
              <a:lnSpc>
                <a:spcPct val="100000"/>
              </a:lnSpc>
              <a:buNone/>
            </a:pPr>
            <a:r>
              <a:rPr lang="en-US" sz="1500" dirty="0">
                <a:solidFill>
                  <a:srgbClr val="000000"/>
                </a:solidFill>
                <a:latin typeface="Times New Roman" pitchFamily="34" charset="0"/>
                <a:ea typeface="Times New Roman" pitchFamily="34" charset="-122"/>
                <a:cs typeface="Times New Roman" pitchFamily="34" charset="-120"/>
              </a:rPr>
              <a:t>Die beiden Begriffe Bestäubung und Befruchtung werden im allgemeinen Sprachgebrauch häufig miteinander verwechselt, bezeichnen jedoch zwei deutlich voneinander zu unterscheidende Vorgänge. Unter der Bestäubung versteht man ausschliesslich den Transport eines Pollenkorns von den Staubblättern einer Blüte auf die Narbe einer passenden Blüte derselben Art. Es handelt sich also zunächst um einen rein mechanischen Transportvorgang, an welchem noch keinerlei Verschmelzung von Zellen beteiligt ist. Im Anschluss an die erfolgreiche Bestäubung keimt das Pollenkorn auf der Narbe aus und bildet einen sogenannten Pollenschlauch, welcher durch das Gewebe des Griffels hindurch in Richtung der Samenanlage wächst. Durch diesen Pollenschlauch gelangt die männliche Geschlechtszelle zur weiblichen Geschlechtszelle. Erst wenn diese beiden Zellen miteinander verschmelzen, spricht man von der Befruchtung im eigentlichen Sinne.</a:t>
            </a:r>
            <a:endParaRPr lang="en-US" sz="1500" dirty="0"/>
          </a:p>
        </p:txBody>
      </p:sp>
      <p:sp>
        <p:nvSpPr>
          <p:cNvPr id="5" name="Text 3"/>
          <p:cNvSpPr/>
          <p:nvPr/>
        </p:nvSpPr>
        <p:spPr>
          <a:xfrm>
            <a:off x="731520" y="3657600"/>
            <a:ext cx="10515600" cy="265176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Bestäubung = Transport des Pollens auf die Narbe</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Befruchtung = Verschmelzung der männlichen und weiblichen Geschlechtszelle</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zwischen beiden Vorgängen liegt das Wachstum des Pollenschlauchs</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der Pollenschlauch wächst durch den Griffel bis zur Samenanlage</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nach der Befruchtung entsteht aus der Samenanlage ein Samen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häufig entwickelt sich zusätzlich aus Teilen der Blüte eine Frucht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die Reihenfolge lautet: Blüte, Bestäubung, Befruchtung, Samen, neue Pflanze</a:t>
            </a:r>
            <a:endParaRPr lang="en-US" sz="1800" dirty="0"/>
          </a:p>
        </p:txBody>
      </p:sp>
      <p:sp>
        <p:nvSpPr>
          <p:cNvPr id="6" name="Text 4"/>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7" name="Text 5"/>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5. Übersicht über die Bestäubungsarten</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731520" y="1188720"/>
            <a:ext cx="10515600" cy="512064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Der Pollen kann auf ganz unterschiedliche Weise von einer Blüte zur nächsten gelangen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Man unterscheidet dabei die folgenden Möglichkeiten:</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1. Insektenbestäubung (Entomophilie)</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2. Windbestäubung (Anemophilie)</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3. Vogelbestäubung (Ornithophilie)</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4. Bestäubung durch Fledermäuse (Chiropterophilie)</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5. Wasserbestäubung (Hydrophilie)</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6. Bestäubung durch den Menschen (künstliche Bestäubung)</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In Mitteleuropa sind vor allem die Insektenbestäubung und die Windbestäubung von Bedeutung</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Eine zweite Einteilungsmöglichkeit richtet sich danach, woher der Pollen stammt:</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Selbstbestäubung: Pollen stammt von derselben Pflanze</a:t>
            </a:r>
            <a:endParaRPr lang="en-US" sz="1800" dirty="0"/>
          </a:p>
          <a:p>
            <a:pPr lvl="1" marL="508000" indent="-254000">
              <a:lnSpc>
                <a:spcPct val="100000"/>
              </a:lnSpc>
              <a:buSzPct val="100000"/>
              <a:buChar char="o"/>
            </a:pPr>
            <a:r>
              <a:rPr lang="en-US" sz="1680" dirty="0">
                <a:solidFill>
                  <a:srgbClr val="000000"/>
                </a:solidFill>
                <a:latin typeface="Times New Roman" pitchFamily="34" charset="0"/>
                <a:ea typeface="Times New Roman" pitchFamily="34" charset="-122"/>
                <a:cs typeface="Times New Roman" pitchFamily="34" charset="-120"/>
              </a:rPr>
              <a:t>Fremdbestäubung: Pollen stammt von einer anderen Pflanze derselben Art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Die Blüte einer Pflanze ist jeweils an die entsprechende Bestäubungsart angepasst</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Diese Anpassung betrifft insbesondere Farbe, Form, Duft, Nektarangebot und Pollenmenge</a:t>
            </a:r>
            <a:endParaRPr lang="en-US" sz="1800" dirty="0"/>
          </a:p>
        </p:txBody>
      </p:sp>
      <p:sp>
        <p:nvSpPr>
          <p:cNvPr id="5"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6"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6. Insektenbestäubung</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640080" y="1143000"/>
            <a:ext cx="10881360" cy="5212080"/>
          </a:xfrm>
          <a:prstGeom prst="rect">
            <a:avLst/>
          </a:prstGeom>
          <a:noFill/>
          <a:ln/>
        </p:spPr>
        <p:txBody>
          <a:bodyPr wrap="square" lIns="0" tIns="0" rIns="0" bIns="0" rtlCol="0" anchor="t"/>
          <a:lstStyle/>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Bei der Insektenbestäubung transportieren Insekten den Pollen von einer Blüte zur nächsten</a:t>
            </a:r>
            <a:endParaRPr lang="en-US" sz="1740" dirty="0"/>
          </a:p>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Zu den wichtigsten bestäubenden Insekten gehören: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Bienen (Honigbienen und Wildbienen)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Hummeln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Schmetterlinge</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Fliegen und Schwebfliegen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Käfer</a:t>
            </a:r>
            <a:endParaRPr lang="en-US" sz="1740" dirty="0"/>
          </a:p>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Ablauf der Insektenbestäubung:</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Die Blüte lockt das Insekt durch Farbe, Duft und Nektar an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Das Insekt besucht die Blüte, weil es dort Nektar oder Pollen findet</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Während sich das Insekt auf der Blüte bewegt, bleiben Pollenkörner an seinem Körper hängen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Das Insekt fliegt anschliessend zu einer weiteren Blüte derselben Art</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Einige Pollenkörner bleiben an der klebrigen Narbe dieser Blüte hängen</a:t>
            </a:r>
            <a:endParaRPr lang="en-US" sz="1740" dirty="0"/>
          </a:p>
          <a:p>
            <a:pPr lvl="1" marL="508000" indent="-254000">
              <a:lnSpc>
                <a:spcPct val="100000"/>
              </a:lnSpc>
              <a:buSzPct val="100000"/>
              <a:buChar char="o"/>
            </a:pPr>
            <a:r>
              <a:rPr lang="en-US" sz="1560" dirty="0">
                <a:solidFill>
                  <a:srgbClr val="000000"/>
                </a:solidFill>
                <a:latin typeface="Times New Roman" pitchFamily="34" charset="0"/>
                <a:ea typeface="Times New Roman" pitchFamily="34" charset="-122"/>
                <a:cs typeface="Times New Roman" pitchFamily="34" charset="-120"/>
              </a:rPr>
              <a:t>Damit ist die Blüte bestäubt</a:t>
            </a:r>
            <a:endParaRPr lang="en-US" sz="1740" dirty="0"/>
          </a:p>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Anpassungen insektenbestäubter Blüten: auffällige Farben, angenehme Düfte, grosse Blüten, Saftmale, Nektar</a:t>
            </a:r>
            <a:endParaRPr lang="en-US" sz="1740" dirty="0"/>
          </a:p>
          <a:p>
            <a:pPr marL="254000" indent="-254000">
              <a:lnSpc>
                <a:spcPct val="100000"/>
              </a:lnSpc>
              <a:buSzPct val="100000"/>
              <a:buChar char="•"/>
            </a:pPr>
            <a:r>
              <a:rPr lang="en-US" sz="1740" dirty="0">
                <a:solidFill>
                  <a:srgbClr val="000000"/>
                </a:solidFill>
                <a:latin typeface="Times New Roman" pitchFamily="34" charset="0"/>
                <a:ea typeface="Times New Roman" pitchFamily="34" charset="-122"/>
                <a:cs typeface="Times New Roman" pitchFamily="34" charset="-120"/>
              </a:rPr>
              <a:t>Beispiele: Apfelbaum, Kirschbaum, Sonnenblume, Lavendel, Klee, Raps, Erdbeere</a:t>
            </a:r>
            <a:endParaRPr lang="en-US" sz="1740" dirty="0"/>
          </a:p>
        </p:txBody>
      </p:sp>
      <p:sp>
        <p:nvSpPr>
          <p:cNvPr id="5"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6"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7. Windbestäubung</a:t>
            </a:r>
            <a:endParaRPr lang="en-US" sz="3200" dirty="0"/>
          </a:p>
        </p:txBody>
      </p:sp>
      <p:sp>
        <p:nvSpPr>
          <p:cNvPr id="3" name="Shape 1"/>
          <p:cNvSpPr/>
          <p:nvPr/>
        </p:nvSpPr>
        <p:spPr>
          <a:xfrm>
            <a:off x="365760" y="932688"/>
            <a:ext cx="11430000" cy="27432"/>
          </a:xfrm>
          <a:prstGeom prst="rect">
            <a:avLst/>
          </a:prstGeom>
          <a:solidFill>
            <a:srgbClr val="4F81BD"/>
          </a:solidFill>
          <a:ln/>
        </p:spPr>
      </p:sp>
      <p:sp>
        <p:nvSpPr>
          <p:cNvPr id="4" name="Text 2"/>
          <p:cNvSpPr/>
          <p:nvPr/>
        </p:nvSpPr>
        <p:spPr>
          <a:xfrm>
            <a:off x="548640" y="1188720"/>
            <a:ext cx="11064240" cy="1554480"/>
          </a:xfrm>
          <a:prstGeom prst="rect">
            <a:avLst/>
          </a:prstGeom>
          <a:noFill/>
          <a:ln/>
        </p:spPr>
        <p:txBody>
          <a:bodyPr wrap="square" lIns="0" tIns="0" rIns="0" bIns="0" rtlCol="0" anchor="t"/>
          <a:lstStyle/>
          <a:p>
            <a:pPr algn="just" indent="0" marL="0">
              <a:lnSpc>
                <a:spcPct val="100000"/>
              </a:lnSpc>
              <a:buNone/>
            </a:pPr>
            <a:r>
              <a:rPr lang="en-US" sz="1500" dirty="0">
                <a:solidFill>
                  <a:srgbClr val="000000"/>
                </a:solidFill>
                <a:latin typeface="Times New Roman" pitchFamily="34" charset="0"/>
                <a:ea typeface="Times New Roman" pitchFamily="34" charset="-122"/>
                <a:cs typeface="Times New Roman" pitchFamily="34" charset="-120"/>
              </a:rPr>
              <a:t>Nicht alle Pflanzenarten sind für die Übertragung ihres Pollens auf die Mithilfe von Tieren angewiesen. Bei der sogenannten Windbestäubung übernimmt stattdessen der Wind den Transport der Pollenkörner. Zu diesem Zweck produziert die Pflanze sehr grosse Mengen besonders leichter und trockener Pollenkörner, welche vom Wind über zum Teil beträchtliche Entfernungen durch die Luft getragen werden. Da dieser Vorgang vollkommen ungerichtet erfolgt, gelangt nur ein sehr geringer Anteil der produzierten Pollenkörner tatsächlich auf die Narbe einer passenden Pflanze derselben Art.</a:t>
            </a:r>
            <a:endParaRPr lang="en-US" sz="1500" dirty="0"/>
          </a:p>
        </p:txBody>
      </p:sp>
      <p:sp>
        <p:nvSpPr>
          <p:cNvPr id="5" name="Text 3"/>
          <p:cNvSpPr/>
          <p:nvPr/>
        </p:nvSpPr>
        <p:spPr>
          <a:xfrm>
            <a:off x="731520" y="2926080"/>
            <a:ext cx="10515600" cy="3383280"/>
          </a:xfrm>
          <a:prstGeom prst="rect">
            <a:avLst/>
          </a:prstGeom>
          <a:noFill/>
          <a:ln/>
        </p:spPr>
        <p:txBody>
          <a:bodyPr wrap="square" lIns="0" tIns="0" rIns="0" bIns="0" rtlCol="0" anchor="t"/>
          <a:lstStyle/>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Windbestäubte Pflanzen müssen keine Insekten anlocken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Deshalb benötigen sie in der Regel:</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keine bunten Blütenblätter</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keinen starken Duft</a:t>
            </a:r>
            <a:endParaRPr lang="en-US" sz="1800" dirty="0"/>
          </a:p>
          <a:p>
            <a:pPr lvl="1" marL="508000" indent="-254000">
              <a:lnSpc>
                <a:spcPct val="100000"/>
              </a:lnSpc>
              <a:buSzPct val="100000"/>
              <a:buChar char="o"/>
            </a:pPr>
            <a:r>
              <a:rPr lang="en-US" sz="1620" dirty="0">
                <a:solidFill>
                  <a:srgbClr val="000000"/>
                </a:solidFill>
                <a:latin typeface="Times New Roman" pitchFamily="34" charset="0"/>
                <a:ea typeface="Times New Roman" pitchFamily="34" charset="-122"/>
                <a:cs typeface="Times New Roman" pitchFamily="34" charset="-120"/>
              </a:rPr>
              <a:t>keinen Nektar</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Stattdessen produzieren sie besonders grosse Mengen an Pollen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Die Blüten sind meist unscheinbar und stehen häufig in Kätzchen oder Ähren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Die Narben sind oft federartig vergrössert, um Pollen aus der Luft abzufangen</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Beispiele: Gräser, Weizen, Roggen, Mais, Hasel, Birke, Erle, Eiche, viele weitere Laubbäume</a:t>
            </a:r>
            <a:endParaRPr lang="en-US" sz="1800" dirty="0"/>
          </a:p>
          <a:p>
            <a:pPr marL="254000" indent="-254000">
              <a:lnSpc>
                <a:spcPct val="100000"/>
              </a:lnSpc>
              <a:buSzPct val="100000"/>
              <a:buChar char="•"/>
            </a:pPr>
            <a:r>
              <a:rPr lang="en-US" sz="1800" dirty="0">
                <a:solidFill>
                  <a:srgbClr val="000000"/>
                </a:solidFill>
                <a:latin typeface="Times New Roman" pitchFamily="34" charset="0"/>
                <a:ea typeface="Times New Roman" pitchFamily="34" charset="-122"/>
                <a:cs typeface="Times New Roman" pitchFamily="34" charset="-120"/>
              </a:rPr>
              <a:t>Der Pollenflug windbestäubter Pflanzen ist die Ursache für den Heuschnupfen beim Menschen</a:t>
            </a:r>
            <a:endParaRPr lang="en-US" sz="1800" dirty="0"/>
          </a:p>
        </p:txBody>
      </p:sp>
      <p:sp>
        <p:nvSpPr>
          <p:cNvPr id="6" name="Text 4"/>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7" name="Text 5"/>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365760" y="228600"/>
            <a:ext cx="11430000" cy="685800"/>
          </a:xfrm>
          <a:prstGeom prst="rect">
            <a:avLst/>
          </a:prstGeom>
          <a:noFill/>
          <a:ln/>
          <a:effectLst>
            <a:outerShdw sx="100000" sy="100000" kx="0" ky="0" algn="bl" rotWithShape="0" blurRad="38100" dist="25400" dir="2700000">
              <a:srgbClr val="BFBFBF">
                <a:alpha val="60000"/>
              </a:srgbClr>
            </a:outerShdw>
          </a:effectLst>
        </p:spPr>
        <p:txBody>
          <a:bodyPr wrap="square" lIns="0" tIns="0" rIns="0" bIns="0" rtlCol="0" anchor="ctr"/>
          <a:lstStyle/>
          <a:p>
            <a:pPr algn="l" indent="0" marL="0">
              <a:buNone/>
            </a:pPr>
            <a:r>
              <a:rPr lang="en-US" sz="3200" b="1" dirty="0">
                <a:solidFill>
                  <a:srgbClr val="1F497D"/>
                </a:solidFill>
                <a:latin typeface="Arial" pitchFamily="34" charset="0"/>
                <a:ea typeface="Arial" pitchFamily="34" charset="-122"/>
                <a:cs typeface="Arial" pitchFamily="34" charset="-120"/>
              </a:rPr>
              <a:t>8. Vergleich Insekten- und Windbestäubung</a:t>
            </a:r>
            <a:endParaRPr lang="en-US" sz="3200" dirty="0"/>
          </a:p>
        </p:txBody>
      </p:sp>
      <p:sp>
        <p:nvSpPr>
          <p:cNvPr id="3" name="Shape 1"/>
          <p:cNvSpPr/>
          <p:nvPr/>
        </p:nvSpPr>
        <p:spPr>
          <a:xfrm>
            <a:off x="365760" y="932688"/>
            <a:ext cx="11430000" cy="27432"/>
          </a:xfrm>
          <a:prstGeom prst="rect">
            <a:avLst/>
          </a:prstGeom>
          <a:solidFill>
            <a:srgbClr val="4F81BD"/>
          </a:solidFill>
          <a:ln/>
        </p:spPr>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40080" y="1234440"/>
          <a:ext cx="10881360" cy="914400"/>
        </p:xfrm>
        <a:graphic>
          <a:graphicData uri="http://schemas.openxmlformats.org/drawingml/2006/table">
            <a:tbl>
              <a:tblPr/>
              <a:tblGrid>
                <a:gridCol w="3108960"/>
                <a:gridCol w="3886200"/>
                <a:gridCol w="3886200"/>
              </a:tblGrid>
              <a:tr h="402336">
                <a:tc>
                  <a:txBody>
                    <a:bodyPr/>
                    <a:lstStyle/>
                    <a:p>
                      <a:pPr indent="0" marL="0">
                        <a:buNone/>
                      </a:pPr>
                      <a:r>
                        <a:rPr lang="en-US" sz="1300" b="1" dirty="0">
                          <a:solidFill>
                            <a:srgbClr val="000000"/>
                          </a:solidFill>
                          <a:latin typeface="Times New Roman" pitchFamily="34" charset="0"/>
                          <a:ea typeface="Times New Roman" pitchFamily="34" charset="-122"/>
                          <a:cs typeface="Times New Roman" pitchFamily="34" charset="-120"/>
                        </a:rPr>
                        <a:t>Merkmal</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indent="0" marL="0">
                        <a:buNone/>
                      </a:pPr>
                      <a:r>
                        <a:rPr lang="en-US" sz="1300" b="1" dirty="0">
                          <a:solidFill>
                            <a:srgbClr val="000000"/>
                          </a:solidFill>
                          <a:latin typeface="Times New Roman" pitchFamily="34" charset="0"/>
                          <a:ea typeface="Times New Roman" pitchFamily="34" charset="-122"/>
                          <a:cs typeface="Times New Roman" pitchFamily="34" charset="-120"/>
                        </a:rPr>
                        <a:t>Insektenbestäubung</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indent="0" marL="0">
                        <a:buNone/>
                      </a:pPr>
                      <a:r>
                        <a:rPr lang="en-US" sz="1300" b="1" dirty="0">
                          <a:solidFill>
                            <a:srgbClr val="000000"/>
                          </a:solidFill>
                          <a:latin typeface="Times New Roman" pitchFamily="34" charset="0"/>
                          <a:ea typeface="Times New Roman" pitchFamily="34" charset="-122"/>
                          <a:cs typeface="Times New Roman" pitchFamily="34" charset="-120"/>
                        </a:rPr>
                        <a:t>Windbestäubung</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02336">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Transport des Pollens</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durch Tiere</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durch den Wind</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2336">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Farbe der Blüten</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häufig bunt</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häufig unscheinbar</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2336">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Duft</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häufig vorhanden</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meistens kein besonderer Duft</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2336">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Nektar</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häufig vorhanden</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normalerweise kein Nektar</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2336">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Benötigte Pollenmenge</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relativ wenig Pollen notwendig</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sehr grosse Mengen Pollen notwendig</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2336">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Beschaffenheit des Pollens</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häufig klebrig</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häufig leicht und trocken</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2336">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Beispiel</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Apfelbaum</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marL="0">
                        <a:buNone/>
                      </a:pPr>
                      <a:r>
                        <a:rPr lang="en-US" sz="1300" dirty="0">
                          <a:solidFill>
                            <a:srgbClr val="000000"/>
                          </a:solidFill>
                          <a:latin typeface="Times New Roman" pitchFamily="34" charset="0"/>
                          <a:ea typeface="Times New Roman" pitchFamily="34" charset="-122"/>
                          <a:cs typeface="Times New Roman" pitchFamily="34" charset="-120"/>
                        </a:rPr>
                        <a:t>Gräser</a:t>
                      </a:r>
                      <a:endParaRPr lang="en-US" sz="1300" dirty="0">
                        <a:latin typeface="Times New Roman" charset="0"/>
                        <a:ea typeface="Times New Roman" charset="0"/>
                        <a:cs typeface="Times New Roman" charset="0"/>
                      </a:endParaRPr>
                    </a:p>
                  </a:txBody>
                  <a:tcPr marL="76200" marR="76200" marT="38100" marB="381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Text 2"/>
          <p:cNvSpPr/>
          <p:nvPr/>
        </p:nvSpPr>
        <p:spPr>
          <a:xfrm>
            <a:off x="640080" y="5120640"/>
            <a:ext cx="10881360" cy="822960"/>
          </a:xfrm>
          <a:prstGeom prst="rect">
            <a:avLst/>
          </a:prstGeom>
          <a:noFill/>
          <a:ln/>
        </p:spPr>
        <p:txBody>
          <a:bodyPr wrap="square" lIns="0" tIns="0" rIns="0" bIns="0" rtlCol="0" anchor="t"/>
          <a:lstStyle/>
          <a:p>
            <a:pPr algn="just" indent="0" marL="0">
              <a:lnSpc>
                <a:spcPct val="100000"/>
              </a:lnSpc>
              <a:buNone/>
            </a:pPr>
            <a:r>
              <a:rPr lang="en-US" sz="1500" dirty="0">
                <a:solidFill>
                  <a:srgbClr val="000000"/>
                </a:solidFill>
                <a:latin typeface="Times New Roman" pitchFamily="34" charset="0"/>
                <a:ea typeface="Times New Roman" pitchFamily="34" charset="-122"/>
                <a:cs typeface="Times New Roman" pitchFamily="34" charset="-120"/>
              </a:rPr>
              <a:t>Wie aus der vorstehenden Tabelle ersichtlich wird, passt die Pflanze den Bau ihrer Blüte in vielfältiger Weise genau an diejenige Art des Pollentransportes an, welche für sie von Bedeutung ist.</a:t>
            </a:r>
            <a:endParaRPr lang="en-US" sz="1500" dirty="0"/>
          </a:p>
        </p:txBody>
      </p:sp>
      <p:sp>
        <p:nvSpPr>
          <p:cNvPr id="6" name="Text 3"/>
          <p:cNvSpPr/>
          <p:nvPr/>
        </p:nvSpPr>
        <p:spPr>
          <a:xfrm>
            <a:off x="274320" y="6446520"/>
            <a:ext cx="8686800" cy="274320"/>
          </a:xfrm>
          <a:prstGeom prst="rect">
            <a:avLst/>
          </a:prstGeom>
          <a:noFill/>
          <a:ln/>
        </p:spPr>
        <p:txBody>
          <a:bodyPr wrap="square" lIns="0" tIns="0" rIns="0" bIns="0" rtlCol="0" anchor="ctr"/>
          <a:lstStyle/>
          <a:p>
            <a:pPr indent="0" marL="0">
              <a:buNone/>
            </a:pPr>
            <a:r>
              <a:rPr lang="en-US" sz="900" dirty="0">
                <a:solidFill>
                  <a:srgbClr val="808080"/>
                </a:solidFill>
                <a:latin typeface="Arial" pitchFamily="34" charset="0"/>
                <a:ea typeface="Arial" pitchFamily="34" charset="-122"/>
                <a:cs typeface="Arial" pitchFamily="34" charset="-120"/>
              </a:rPr>
              <a:t>Bestäubung bei Blütenpflanzen_final_v3_NEU.pptx – Biologie 7. Klasse – 21.08.2026</a:t>
            </a:r>
            <a:endParaRPr lang="en-US" sz="900" dirty="0"/>
          </a:p>
        </p:txBody>
      </p:sp>
      <p:sp>
        <p:nvSpPr>
          <p:cNvPr id="7" name="Text 4"/>
          <p:cNvSpPr/>
          <p:nvPr/>
        </p:nvSpPr>
        <p:spPr>
          <a:xfrm>
            <a:off x="10515600" y="6446520"/>
            <a:ext cx="1371600" cy="274320"/>
          </a:xfrm>
          <a:prstGeom prst="rect">
            <a:avLst/>
          </a:prstGeom>
          <a:noFill/>
          <a:ln/>
        </p:spPr>
        <p:txBody>
          <a:bodyPr wrap="square" lIns="0" tIns="0" rIns="0" bIns="0" rtlCol="0" anchor="ctr"/>
          <a:lstStyle/>
          <a:p>
            <a:pPr algn="r" indent="0" marL="0">
              <a:buNone/>
            </a:pPr>
            <a:r>
              <a:rPr lang="en-US" sz="900" dirty="0">
                <a:solidFill>
                  <a:srgbClr val="808080"/>
                </a:solidFill>
                <a:latin typeface="Arial" pitchFamily="34" charset="0"/>
                <a:ea typeface="Arial" pitchFamily="34" charset="-122"/>
                <a:cs typeface="Arial" pitchFamily="34" charset="-120"/>
              </a:rPr>
              <a:t>Seite 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Bestäubung bei Blütenpflanzen</dc:title>
  <dc:subject>PptxGenJS Presentation</dc:subject>
  <dc:creator>M. Baasner</dc:creator>
  <cp:lastModifiedBy>M. Baasner</cp:lastModifiedBy>
  <cp:revision>1</cp:revision>
  <dcterms:created xsi:type="dcterms:W3CDTF">2026-08-21T09:29:20Z</dcterms:created>
  <dcterms:modified xsi:type="dcterms:W3CDTF">2026-08-21T09:29:20Z</dcterms:modified>
</cp:coreProperties>
</file>