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Einstieg: Fragt die Klasse, wie viele der Sachen auf ihrem Frühstückstisch es ohne Bestäuber gar nicht gäbe (Apfel, Erdbeermarmelade, Honig, Rapsöl, Kürbiskerne). Ziel der Lektion: Ihr könnt danach erklären, was Bestäubung ist, wie sie sich von der Befruchtung unterscheidet und welche Bestäubungsarten es gibt.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Tabelle eignet sich gut als Prüfungsstoff. Übung: Ich zeige ein Blütenbild, ihr sagt in fünf Sekunden, ob Insekt oder Wind – und begründet es mit einem Merkmal aus der Tabelle.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Spannender Zusammenhang: Ohne Fledermäuse gäbe es keine Agave – und damit auch keinen Tequila. Auch viele Bananen- und Mangosorten hängen an Fledermäusen.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Diskussionsfrage für die Klasse: Was bedeutet es, wenn Menschen die Arbeit der Insekten übernehmen müssen? In Teilen Chinas werden Obstbäume tatsächlich bereits von Hand bestäubt.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Anknüpfung an die Genetik: Vielfalt ist eine Art Versicherung. Wenn alle Nachkommen identisch sind und eine Krankheit auftritt, trifft sie alle gleich hart.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Fachbegriff, falls die Klasse ihn schon kennt: Symbiose beziehungsweise Mutualismus – beide Seiten profitieren. Es ist ein Tauschgeschäft, keine Freundschaft.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Konkret werden: Ein Apfelbaum ohne Bestäuber trägt kaum Früchte. Weizen dagegen wäre kein Problem, weil er vom Wind bestäubt wird. Wer wenig Abwechslung essen möchte, kommt ohne Insekten aus – Brot, Reis, Mais. Alles Bunte auf dem Teller hängt an Bestäubern.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Klassisches Beispiel für die Oberstufe: Darwin sah 1862 eine Orchidee aus Madagaskar mit 30 Zentimeter langem Nektarsporn und sagte voraus, es müsse ein Insekt mit ebenso langem Rüssel geben. Vierzig Jahre später wurde genau dieser Falter gefunden.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Diesen Ablauf können die Schülerinnen und Schüler als Übung selbst in der richtigen Reihenfolge ordnen – zum Beispiel als Kärtchen-Puzzle in Zweiergruppen.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sechs Begriffe sind der Prüfungskern. Wer sie in eigenen Worten erklären kann, hat das Thema verstanden.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Merksatz gemeinsam laut lesen lassen – das bleibt erfahrungsgemäss besser hängen als reines Abschreiben.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Diese drei Fragen als roten Faden an der Wandtafel stehen lassen und am Ende der Lektion gemeinsam beantworten.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 Partnerarbeit: Je zwei Minuten pro Frage, dann im Plenum sammeln. Alternativ als Ausstiegsticket am Ende der Lektion.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Vergleich für die Klasse: Die Pflanze ist wie jemand, der einen Brief verschicken will, aber selbst nicht zur Post kann. Der Pollen ist der Brief, die Biene ist der Pöstler.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Tipp: Wenn möglich eine echte Blüte (Tulpe, Löwenzahn, Apfelblüte) mitbringen und aufschneiden. Die Teile lassen sich mit blossem Auge gut zeigen.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Häufigster Fehler in Prüfungen: Bestäubung und Befruchtung werden verwechselt. Eselsbrücke: Bestäubung = Postweg, Befruchtung = Paket wird geöffnet und benutzt.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Kurze Abstimmung in der Klasse: Welcher Weg ist wohl der häufigste? Auflösung: Insekten – rund 80 Prozent unserer Wild- und Nutzpflanzen profitieren von Tierbestäubung.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Wichtig: Hummeln und Wildbienen sind oft bessere Bestäuber als Honigbienen, weil sie auch bei kühlem und regnerischem Wetter fliegen. Für Obstbäume im Frühling ist das entscheidend.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Beispiele zum Zeigen: Apfelbaum, Kirschbaum, Sonnenblume, Lavendel, Klee, Raps, Erdbeere. Saftmale lassen sich beim Stiefmütterchen oder Fingerhut sehr gut erkennen.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Anknüpfung an den Alltag: Heuschnupfen im Frühling entsteht genau durch diesen Pollenflug. Hasel und Birke blühen früh im Jahr – deshalb beginnt die Pollensaison schon im Februar.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slideLayout" Target="../slideLayouts/slideLayout1.xml"/><Relationship Id="rId6"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slideLayout" Target="../slideLayouts/slideLayout1.xml"/><Relationship Id="rId5"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slideLayout" Target="../slideLayouts/slideLayout1.xml"/><Relationship Id="rId8"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382A"/>
        </a:solidFill>
      </p:bgPr>
    </p:bg>
    <p:spTree>
      <p:nvGrpSpPr>
        <p:cNvPr id="1" name=""/>
        <p:cNvGrpSpPr/>
        <p:nvPr/>
      </p:nvGrpSpPr>
      <p:grpSpPr>
        <a:xfrm>
          <a:off x="0" y="0"/>
          <a:ext cx="0" cy="0"/>
          <a:chOff x="0" y="0"/>
          <a:chExt cx="0" cy="0"/>
        </a:xfrm>
      </p:grpSpPr>
      <p:sp>
        <p:nvSpPr>
          <p:cNvPr id="2" name="Shape 0"/>
          <p:cNvSpPr/>
          <p:nvPr/>
        </p:nvSpPr>
        <p:spPr>
          <a:xfrm>
            <a:off x="10058400" y="914400"/>
            <a:ext cx="2377440" cy="2377440"/>
          </a:xfrm>
          <a:prstGeom prst="ellipse">
            <a:avLst/>
          </a:prstGeom>
          <a:solidFill>
            <a:srgbClr val="F2B035">
              <a:alpha val="18000"/>
            </a:srgbClr>
          </a:solidFill>
          <a:ln/>
        </p:spPr>
      </p:sp>
      <p:sp>
        <p:nvSpPr>
          <p:cNvPr id="3" name="Shape 1"/>
          <p:cNvSpPr/>
          <p:nvPr/>
        </p:nvSpPr>
        <p:spPr>
          <a:xfrm>
            <a:off x="11247120" y="2286000"/>
            <a:ext cx="1005840" cy="1005840"/>
          </a:xfrm>
          <a:prstGeom prst="ellipse">
            <a:avLst/>
          </a:prstGeom>
          <a:solidFill>
            <a:srgbClr val="F2B035">
              <a:alpha val="18000"/>
            </a:srgbClr>
          </a:solidFill>
          <a:ln/>
        </p:spPr>
      </p:sp>
      <p:sp>
        <p:nvSpPr>
          <p:cNvPr id="4" name="Shape 2"/>
          <p:cNvSpPr/>
          <p:nvPr/>
        </p:nvSpPr>
        <p:spPr>
          <a:xfrm>
            <a:off x="9326880" y="2834640"/>
            <a:ext cx="502920" cy="502920"/>
          </a:xfrm>
          <a:prstGeom prst="ellipse">
            <a:avLst/>
          </a:prstGeom>
          <a:solidFill>
            <a:srgbClr val="F2B035">
              <a:alpha val="18000"/>
            </a:srgbClr>
          </a:solidFill>
          <a:ln/>
        </p:spPr>
      </p:sp>
      <p:sp>
        <p:nvSpPr>
          <p:cNvPr id="5" name="Shape 3"/>
          <p:cNvSpPr/>
          <p:nvPr/>
        </p:nvSpPr>
        <p:spPr>
          <a:xfrm>
            <a:off x="10881360" y="4114800"/>
            <a:ext cx="1554480" cy="1554480"/>
          </a:xfrm>
          <a:prstGeom prst="ellipse">
            <a:avLst/>
          </a:prstGeom>
          <a:solidFill>
            <a:srgbClr val="F2B035">
              <a:alpha val="18000"/>
            </a:srgbClr>
          </a:solidFill>
          <a:ln/>
        </p:spPr>
      </p:sp>
      <p:sp>
        <p:nvSpPr>
          <p:cNvPr id="6" name="Shape 4"/>
          <p:cNvSpPr/>
          <p:nvPr/>
        </p:nvSpPr>
        <p:spPr>
          <a:xfrm>
            <a:off x="9692640" y="5394960"/>
            <a:ext cx="822960" cy="822960"/>
          </a:xfrm>
          <a:prstGeom prst="ellipse">
            <a:avLst/>
          </a:prstGeom>
          <a:solidFill>
            <a:srgbClr val="F2B035">
              <a:alpha val="18000"/>
            </a:srgbClr>
          </a:solidFill>
          <a:ln/>
        </p:spPr>
      </p:sp>
      <p:sp>
        <p:nvSpPr>
          <p:cNvPr id="7" name="Shape 5"/>
          <p:cNvSpPr/>
          <p:nvPr/>
        </p:nvSpPr>
        <p:spPr>
          <a:xfrm>
            <a:off x="11612880" y="5760720"/>
            <a:ext cx="457200" cy="457200"/>
          </a:xfrm>
          <a:prstGeom prst="ellipse">
            <a:avLst/>
          </a:prstGeom>
          <a:solidFill>
            <a:srgbClr val="F2B035">
              <a:alpha val="18000"/>
            </a:srgbClr>
          </a:solidFill>
          <a:ln/>
        </p:spPr>
      </p:sp>
      <p:pic>
        <p:nvPicPr>
          <p:cNvPr id="8" name="Image 0" descr="preencoded.png">    </p:cNvPr>
          <p:cNvPicPr>
            <a:picLocks noChangeAspect="1"/>
          </p:cNvPicPr>
          <p:nvPr/>
        </p:nvPicPr>
        <p:blipFill>
          <a:blip r:embed="rId1">
            <a:alphaModFix amt="70000"/>
          </a:blip>
          <a:stretch>
            <a:fillRect/>
          </a:stretch>
        </p:blipFill>
        <p:spPr>
          <a:xfrm>
            <a:off x="10195560" y="2331720"/>
            <a:ext cx="1280160" cy="1280160"/>
          </a:xfrm>
          <a:prstGeom prst="rect">
            <a:avLst/>
          </a:prstGeom>
        </p:spPr>
      </p:pic>
      <p:sp>
        <p:nvSpPr>
          <p:cNvPr id="9" name="Text 6"/>
          <p:cNvSpPr/>
          <p:nvPr/>
        </p:nvSpPr>
        <p:spPr>
          <a:xfrm>
            <a:off x="822960" y="1417320"/>
            <a:ext cx="6400800" cy="365760"/>
          </a:xfrm>
          <a:prstGeom prst="rect">
            <a:avLst/>
          </a:prstGeom>
          <a:noFill/>
          <a:ln/>
        </p:spPr>
        <p:txBody>
          <a:bodyPr wrap="square" lIns="0" tIns="0" rIns="0" bIns="0" rtlCol="0" anchor="ctr"/>
          <a:lstStyle/>
          <a:p>
            <a:pPr indent="0" marL="0">
              <a:buNone/>
            </a:pPr>
            <a:r>
              <a:rPr lang="en-US" sz="1400" b="1" spc="300" kern="0" dirty="0">
                <a:solidFill>
                  <a:srgbClr val="F2B035"/>
                </a:solidFill>
                <a:latin typeface="Calibri" pitchFamily="34" charset="0"/>
                <a:ea typeface="Calibri" pitchFamily="34" charset="-122"/>
                <a:cs typeface="Calibri" pitchFamily="34" charset="-120"/>
              </a:rPr>
              <a:t>BIOLOGIE  ·  7. KLASSE</a:t>
            </a:r>
            <a:endParaRPr lang="en-US" sz="1400" dirty="0"/>
          </a:p>
        </p:txBody>
      </p:sp>
      <p:sp>
        <p:nvSpPr>
          <p:cNvPr id="10" name="Text 7"/>
          <p:cNvSpPr/>
          <p:nvPr/>
        </p:nvSpPr>
        <p:spPr>
          <a:xfrm>
            <a:off x="822960" y="1874520"/>
            <a:ext cx="8595360" cy="1920240"/>
          </a:xfrm>
          <a:prstGeom prst="rect">
            <a:avLst/>
          </a:prstGeom>
          <a:noFill/>
          <a:ln/>
        </p:spPr>
        <p:txBody>
          <a:bodyPr wrap="square" lIns="0" tIns="0" rIns="0" bIns="0" rtlCol="0" anchor="ctr"/>
          <a:lstStyle/>
          <a:p>
            <a:pPr indent="0" marL="0">
              <a:lnSpc>
                <a:spcPct val="100000"/>
              </a:lnSpc>
              <a:buNone/>
            </a:pPr>
            <a:r>
              <a:rPr lang="en-US" sz="5200" b="1" dirty="0">
                <a:solidFill>
                  <a:srgbClr val="FFFFFF"/>
                </a:solidFill>
                <a:latin typeface="Cambria" pitchFamily="34" charset="0"/>
                <a:ea typeface="Cambria" pitchFamily="34" charset="-122"/>
                <a:cs typeface="Cambria" pitchFamily="34" charset="-120"/>
              </a:rPr>
              <a:t>Bestäubung bei</a:t>
            </a:r>
            <a:endParaRPr lang="en-US" sz="5200" dirty="0"/>
          </a:p>
          <a:p>
            <a:pPr indent="0" marL="0">
              <a:lnSpc>
                <a:spcPct val="100000"/>
              </a:lnSpc>
              <a:buNone/>
            </a:pPr>
            <a:r>
              <a:rPr lang="en-US" sz="5200" b="1" dirty="0">
                <a:solidFill>
                  <a:srgbClr val="FFFFFF"/>
                </a:solidFill>
                <a:latin typeface="Cambria" pitchFamily="34" charset="0"/>
                <a:ea typeface="Cambria" pitchFamily="34" charset="-122"/>
                <a:cs typeface="Cambria" pitchFamily="34" charset="-120"/>
              </a:rPr>
              <a:t>Blütenpflanzen</a:t>
            </a:r>
            <a:endParaRPr lang="en-US" sz="5200" dirty="0"/>
          </a:p>
        </p:txBody>
      </p:sp>
      <p:sp>
        <p:nvSpPr>
          <p:cNvPr id="11" name="Text 8"/>
          <p:cNvSpPr/>
          <p:nvPr/>
        </p:nvSpPr>
        <p:spPr>
          <a:xfrm>
            <a:off x="822960" y="3977640"/>
            <a:ext cx="8138160" cy="822960"/>
          </a:xfrm>
          <a:prstGeom prst="rect">
            <a:avLst/>
          </a:prstGeom>
          <a:noFill/>
          <a:ln/>
        </p:spPr>
        <p:txBody>
          <a:bodyPr wrap="square" lIns="0" tIns="0" rIns="0" bIns="0" rtlCol="0" anchor="ctr"/>
          <a:lstStyle/>
          <a:p>
            <a:pPr indent="0" marL="0">
              <a:buNone/>
            </a:pPr>
            <a:r>
              <a:rPr lang="en-US" sz="2000" dirty="0">
                <a:solidFill>
                  <a:srgbClr val="E6F1E9"/>
                </a:solidFill>
                <a:latin typeface="Calibri" pitchFamily="34" charset="0"/>
                <a:ea typeface="Calibri" pitchFamily="34" charset="-122"/>
                <a:cs typeface="Calibri" pitchFamily="34" charset="-120"/>
              </a:rPr>
              <a:t>Wie der Pollen ans Ziel kommt – und warum daraus später ein Apfel wird</a:t>
            </a:r>
            <a:endParaRPr lang="en-US" sz="2000" dirty="0"/>
          </a:p>
        </p:txBody>
      </p:sp>
      <p:sp>
        <p:nvSpPr>
          <p:cNvPr id="12" name="Shape 9"/>
          <p:cNvSpPr/>
          <p:nvPr/>
        </p:nvSpPr>
        <p:spPr>
          <a:xfrm>
            <a:off x="822960" y="5074920"/>
            <a:ext cx="1005840" cy="41148"/>
          </a:xfrm>
          <a:prstGeom prst="rect">
            <a:avLst/>
          </a:prstGeom>
          <a:solidFill>
            <a:srgbClr val="F2B035"/>
          </a:solidFill>
          <a:ln/>
        </p:spPr>
      </p:sp>
      <p:sp>
        <p:nvSpPr>
          <p:cNvPr id="13" name="Text 10"/>
          <p:cNvSpPr/>
          <p:nvPr/>
        </p:nvSpPr>
        <p:spPr>
          <a:xfrm>
            <a:off x="822960" y="5349240"/>
            <a:ext cx="8229600" cy="365760"/>
          </a:xfrm>
          <a:prstGeom prst="rect">
            <a:avLst/>
          </a:prstGeom>
          <a:noFill/>
          <a:ln/>
        </p:spPr>
        <p:txBody>
          <a:bodyPr wrap="square" lIns="0" tIns="0" rIns="0" bIns="0" rtlCol="0" anchor="ctr"/>
          <a:lstStyle/>
          <a:p>
            <a:pPr indent="0" marL="0">
              <a:buNone/>
            </a:pPr>
            <a:r>
              <a:rPr lang="en-US" sz="1400" b="1" dirty="0">
                <a:solidFill>
                  <a:srgbClr val="9FBCA9"/>
                </a:solidFill>
                <a:latin typeface="Calibri" pitchFamily="34" charset="0"/>
                <a:ea typeface="Calibri" pitchFamily="34" charset="-122"/>
                <a:cs typeface="Calibri" pitchFamily="34" charset="-120"/>
              </a:rPr>
              <a:t>Blüte  →  Bestäubung  →  Befruchtung  →  Samen  →  neue Pflanze</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9</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Insekten- und Windbestäubung im Vergleich</a:t>
            </a:r>
            <a:endParaRPr lang="en-US" sz="30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548640" y="1371600"/>
          <a:ext cx="11091672" cy="914400"/>
        </p:xfrm>
        <a:graphic>
          <a:graphicData uri="http://schemas.openxmlformats.org/drawingml/2006/table">
            <a:tbl>
              <a:tblPr/>
              <a:tblGrid>
                <a:gridCol w="2496312"/>
                <a:gridCol w="4297680"/>
                <a:gridCol w="4297680"/>
              </a:tblGrid>
              <a:tr h="548640">
                <a:tc>
                  <a:txBody>
                    <a:bodyPr/>
                    <a:lstStyle/>
                    <a:p>
                      <a:pPr indent="0" marL="0">
                        <a:buNone/>
                      </a:pPr>
                      <a:endParaRPr lang="en-US" sz="120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FFFFF"/>
                    </a:solidFill>
                  </a:tcPr>
                </a:tc>
                <a:tc>
                  <a:txBody>
                    <a:bodyPr/>
                    <a:lstStyle/>
                    <a:p>
                      <a:pPr algn="ctr" indent="0" marL="0">
                        <a:buNone/>
                      </a:pPr>
                      <a:r>
                        <a:rPr lang="en-US" sz="1700" b="1" dirty="0">
                          <a:solidFill>
                            <a:srgbClr val="15382A"/>
                          </a:solidFill>
                          <a:latin typeface="Cambria" pitchFamily="34" charset="0"/>
                          <a:ea typeface="Cambria" pitchFamily="34" charset="-122"/>
                          <a:cs typeface="Cambria" pitchFamily="34" charset="-120"/>
                        </a:rPr>
                        <a:t>Insektenbestäubung</a:t>
                      </a:r>
                      <a:endParaRPr lang="en-US" sz="1700" dirty="0">
                        <a:latin typeface="Cambria" charset="0"/>
                        <a:ea typeface="Cambria" charset="0"/>
                        <a:cs typeface="Cambria"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CF0DA"/>
                    </a:solidFill>
                  </a:tcPr>
                </a:tc>
                <a:tc>
                  <a:txBody>
                    <a:bodyPr/>
                    <a:lstStyle/>
                    <a:p>
                      <a:pPr algn="ctr" indent="0" marL="0">
                        <a:buNone/>
                      </a:pPr>
                      <a:r>
                        <a:rPr lang="en-US" sz="1700" b="1" dirty="0">
                          <a:solidFill>
                            <a:srgbClr val="15382A"/>
                          </a:solidFill>
                          <a:latin typeface="Cambria" pitchFamily="34" charset="0"/>
                          <a:ea typeface="Cambria" pitchFamily="34" charset="-122"/>
                          <a:cs typeface="Cambria" pitchFamily="34" charset="-120"/>
                        </a:rPr>
                        <a:t>Windbestäubung</a:t>
                      </a:r>
                      <a:endParaRPr lang="en-US" sz="1700" dirty="0">
                        <a:latin typeface="Cambria" charset="0"/>
                        <a:ea typeface="Cambria" charset="0"/>
                        <a:cs typeface="Cambria"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E6F1E9"/>
                    </a:solidFill>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Transport</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durch Tiere</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durch den Wind</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Blütenfarbe</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häufig bunt und auffällig</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meist unscheinbar</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Duft</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häufig vorhanden</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meist keiner</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Nektar</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häufig vorhanden</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normalerweise keiner</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Pollenmenge</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relativ wenig nötig</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sehr grosse Mengen nötig</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Pollen</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häufig klebrig</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leicht und trocken</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r h="548640">
                <a:tc>
                  <a:txBody>
                    <a:bodyPr/>
                    <a:lstStyle/>
                    <a:p>
                      <a:pPr indent="0" marL="0">
                        <a:buNone/>
                      </a:pPr>
                      <a:r>
                        <a:rPr lang="en-US" sz="1450" b="1" dirty="0">
                          <a:solidFill>
                            <a:srgbClr val="15382A"/>
                          </a:solidFill>
                          <a:latin typeface="Calibri" pitchFamily="34" charset="0"/>
                          <a:ea typeface="Calibri" pitchFamily="34" charset="-122"/>
                          <a:cs typeface="Calibri" pitchFamily="34" charset="-120"/>
                        </a:rPr>
                        <a:t>Beispiel</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solidFill>
                      <a:srgbClr val="F3F7F4"/>
                    </a:solidFill>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Apfelbaum</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c>
                  <a:txBody>
                    <a:bodyPr/>
                    <a:lstStyle/>
                    <a:p>
                      <a:pPr indent="0" marL="0">
                        <a:buNone/>
                      </a:pPr>
                      <a:r>
                        <a:rPr lang="en-US" sz="1450" dirty="0">
                          <a:solidFill>
                            <a:srgbClr val="1E2B24"/>
                          </a:solidFill>
                          <a:latin typeface="Calibri" pitchFamily="34" charset="0"/>
                          <a:ea typeface="Calibri" pitchFamily="34" charset="-122"/>
                          <a:cs typeface="Calibri" pitchFamily="34" charset="-120"/>
                        </a:rPr>
                        <a:t>Gräser</a:t>
                      </a:r>
                      <a:endParaRPr lang="en-US" sz="1450" dirty="0">
                        <a:latin typeface="Calibri" charset="0"/>
                        <a:ea typeface="Calibri" charset="0"/>
                        <a:cs typeface="Calibri" charset="0"/>
                      </a:endParaRPr>
                    </a:p>
                  </a:txBody>
                  <a:tcPr marL="127000" marR="127000" marT="50800" marB="50800" anchor="ctr">
                    <a:lnL w="12700" cap="flat" cmpd="sng" algn="ctr">
                      <a:solidFill>
                        <a:srgbClr val="E2EAE4"/>
                      </a:solidFill>
                      <a:prstDash val="solid"/>
                      <a:round/>
                      <a:headEnd type="none" w="med" len="med"/>
                      <a:tailEnd type="none" w="med" len="med"/>
                    </a:lnL>
                    <a:lnR w="12700" cap="flat" cmpd="sng" algn="ctr">
                      <a:solidFill>
                        <a:srgbClr val="E2EAE4"/>
                      </a:solidFill>
                      <a:prstDash val="solid"/>
                      <a:round/>
                      <a:headEnd type="none" w="med" len="med"/>
                      <a:tailEnd type="none" w="med" len="med"/>
                    </a:lnR>
                    <a:lnT w="12700" cap="flat" cmpd="sng" algn="ctr">
                      <a:solidFill>
                        <a:srgbClr val="E2EAE4"/>
                      </a:solidFill>
                      <a:prstDash val="solid"/>
                      <a:round/>
                      <a:headEnd type="none" w="med" len="med"/>
                      <a:tailEnd type="none" w="med" len="med"/>
                    </a:lnT>
                    <a:lnB w="12700" cap="flat" cmpd="sng" algn="ctr">
                      <a:solidFill>
                        <a:srgbClr val="E2EAE4"/>
                      </a:solidFill>
                      <a:prstDash val="solid"/>
                      <a:round/>
                      <a:headEnd type="none" w="med" len="med"/>
                      <a:tailEnd type="none" w="med" len="med"/>
                    </a:lnB>
                  </a:tcPr>
                </a:tc>
              </a:tr>
            </a:tbl>
          </a:graphicData>
        </a:graphic>
      </p:graphicFrame>
      <p:sp>
        <p:nvSpPr>
          <p:cNvPr id="6" name="Text 3"/>
          <p:cNvSpPr/>
          <p:nvPr/>
        </p:nvSpPr>
        <p:spPr>
          <a:xfrm>
            <a:off x="548640" y="5897880"/>
            <a:ext cx="11091672" cy="411480"/>
          </a:xfrm>
          <a:prstGeom prst="rect">
            <a:avLst/>
          </a:prstGeom>
          <a:noFill/>
          <a:ln/>
        </p:spPr>
        <p:txBody>
          <a:bodyPr wrap="square" lIns="0" tIns="0" rIns="0" bIns="0" rtlCol="0" anchor="ctr"/>
          <a:lstStyle/>
          <a:p>
            <a:pPr indent="0" marL="0">
              <a:buNone/>
            </a:pPr>
            <a:r>
              <a:rPr lang="en-US" sz="1600" b="1" dirty="0">
                <a:solidFill>
                  <a:srgbClr val="2E7D4F"/>
                </a:solidFill>
                <a:latin typeface="Calibri" pitchFamily="34" charset="0"/>
                <a:ea typeface="Calibri" pitchFamily="34" charset="-122"/>
                <a:cs typeface="Calibri" pitchFamily="34" charset="-120"/>
              </a:rPr>
              <a:t>Die Pflanze passt ihre Blüte also genau daran an, wie ihr Pollen transportiert wird.</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10</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Wenn Vögel und Fledermäuse den Job übernehmen</a:t>
            </a:r>
            <a:endParaRPr lang="en-US" sz="3000" dirty="0"/>
          </a:p>
        </p:txBody>
      </p:sp>
      <p:sp>
        <p:nvSpPr>
          <p:cNvPr id="5" name="Shape 3"/>
          <p:cNvSpPr/>
          <p:nvPr/>
        </p:nvSpPr>
        <p:spPr>
          <a:xfrm>
            <a:off x="548640" y="1371600"/>
            <a:ext cx="5440680" cy="4526280"/>
          </a:xfrm>
          <a:prstGeom prst="roundRect">
            <a:avLst>
              <a:gd name="adj" fmla="val 2424"/>
            </a:avLst>
          </a:prstGeom>
          <a:solidFill>
            <a:srgbClr val="F3F7F4"/>
          </a:solidFill>
          <a:ln/>
        </p:spPr>
      </p:sp>
      <p:sp>
        <p:nvSpPr>
          <p:cNvPr id="6" name="Shape 4"/>
          <p:cNvSpPr/>
          <p:nvPr/>
        </p:nvSpPr>
        <p:spPr>
          <a:xfrm>
            <a:off x="914400" y="1737360"/>
            <a:ext cx="1051560" cy="1051560"/>
          </a:xfrm>
          <a:prstGeom prst="ellipse">
            <a:avLst/>
          </a:prstGeom>
          <a:solidFill>
            <a:srgbClr val="F8E6ED"/>
          </a:solidFill>
          <a:ln/>
        </p:spPr>
      </p:sp>
      <p:pic>
        <p:nvPicPr>
          <p:cNvPr id="7" name="Image 0" descr="preencoded.png">    </p:cNvPr>
          <p:cNvPicPr>
            <a:picLocks noChangeAspect="1"/>
          </p:cNvPicPr>
          <p:nvPr/>
        </p:nvPicPr>
        <p:blipFill>
          <a:blip r:embed="rId1"/>
          <a:stretch>
            <a:fillRect/>
          </a:stretch>
        </p:blipFill>
        <p:spPr>
          <a:xfrm>
            <a:off x="1152144" y="1975104"/>
            <a:ext cx="576072" cy="576072"/>
          </a:xfrm>
          <a:prstGeom prst="rect">
            <a:avLst/>
          </a:prstGeom>
        </p:spPr>
      </p:pic>
      <p:sp>
        <p:nvSpPr>
          <p:cNvPr id="8" name="Text 5"/>
          <p:cNvSpPr/>
          <p:nvPr/>
        </p:nvSpPr>
        <p:spPr>
          <a:xfrm>
            <a:off x="2194560" y="1874520"/>
            <a:ext cx="3566160" cy="411480"/>
          </a:xfrm>
          <a:prstGeom prst="rect">
            <a:avLst/>
          </a:prstGeom>
          <a:noFill/>
          <a:ln/>
        </p:spPr>
        <p:txBody>
          <a:bodyPr wrap="square" lIns="0" tIns="0" rIns="0" bIns="0" rtlCol="0" anchor="ctr"/>
          <a:lstStyle/>
          <a:p>
            <a:pPr indent="0" marL="0">
              <a:buNone/>
            </a:pPr>
            <a:r>
              <a:rPr lang="en-US" sz="2200" b="1" dirty="0">
                <a:solidFill>
                  <a:srgbClr val="15382A"/>
                </a:solidFill>
                <a:latin typeface="Cambria" pitchFamily="34" charset="0"/>
                <a:ea typeface="Cambria" pitchFamily="34" charset="-122"/>
                <a:cs typeface="Cambria" pitchFamily="34" charset="-120"/>
              </a:rPr>
              <a:t>Vogelbestäubung</a:t>
            </a:r>
            <a:endParaRPr lang="en-US" sz="2200" dirty="0"/>
          </a:p>
        </p:txBody>
      </p:sp>
      <p:sp>
        <p:nvSpPr>
          <p:cNvPr id="9" name="Text 6"/>
          <p:cNvSpPr/>
          <p:nvPr/>
        </p:nvSpPr>
        <p:spPr>
          <a:xfrm>
            <a:off x="2194560" y="2304288"/>
            <a:ext cx="3566160" cy="320040"/>
          </a:xfrm>
          <a:prstGeom prst="rect">
            <a:avLst/>
          </a:prstGeom>
          <a:noFill/>
          <a:ln/>
        </p:spPr>
        <p:txBody>
          <a:bodyPr wrap="square" lIns="0" tIns="0" rIns="0" bIns="0" rtlCol="0" anchor="ctr"/>
          <a:lstStyle/>
          <a:p>
            <a:pPr indent="0" marL="0">
              <a:buNone/>
            </a:pPr>
            <a:r>
              <a:rPr lang="en-US" sz="1300" i="1" dirty="0">
                <a:solidFill>
                  <a:srgbClr val="68786E"/>
                </a:solidFill>
                <a:latin typeface="Calibri" pitchFamily="34" charset="0"/>
                <a:ea typeface="Calibri" pitchFamily="34" charset="-122"/>
                <a:cs typeface="Calibri" pitchFamily="34" charset="-120"/>
              </a:rPr>
              <a:t>Amerika, Afrika, Australien</a:t>
            </a:r>
            <a:endParaRPr lang="en-US" sz="1300" dirty="0"/>
          </a:p>
        </p:txBody>
      </p:sp>
      <p:sp>
        <p:nvSpPr>
          <p:cNvPr id="10" name="Text 7"/>
          <p:cNvSpPr/>
          <p:nvPr/>
        </p:nvSpPr>
        <p:spPr>
          <a:xfrm>
            <a:off x="914400" y="2926080"/>
            <a:ext cx="4709160" cy="1188720"/>
          </a:xfrm>
          <a:prstGeom prst="rect">
            <a:avLst/>
          </a:prstGeom>
          <a:noFill/>
          <a:ln/>
        </p:spPr>
        <p:txBody>
          <a:bodyPr wrap="square" lIns="0" tIns="0" rIns="0" bIns="0" rtlCol="0" anchor="t"/>
          <a:lstStyle/>
          <a:p>
            <a:pPr indent="0" marL="0">
              <a:lnSpc>
                <a:spcPct val="115000"/>
              </a:lnSpc>
              <a:buNone/>
            </a:pPr>
            <a:r>
              <a:rPr lang="en-US" sz="1500" dirty="0">
                <a:solidFill>
                  <a:srgbClr val="1E2B24"/>
                </a:solidFill>
                <a:latin typeface="Calibri" pitchFamily="34" charset="0"/>
                <a:ea typeface="Calibri" pitchFamily="34" charset="-122"/>
                <a:cs typeface="Calibri" pitchFamily="34" charset="-120"/>
              </a:rPr>
              <a:t>Kolibris und andere Vögel trinken Nektar aus den Blüten. Dabei berühren Kopf oder Schnabel die Staubblätter, und der Pollen reist mit zur nächsten Blüte.</a:t>
            </a:r>
            <a:endParaRPr lang="en-US" sz="1500" dirty="0"/>
          </a:p>
        </p:txBody>
      </p:sp>
      <p:sp>
        <p:nvSpPr>
          <p:cNvPr id="11" name="Text 8"/>
          <p:cNvSpPr/>
          <p:nvPr/>
        </p:nvSpPr>
        <p:spPr>
          <a:xfrm>
            <a:off x="914400" y="4160520"/>
            <a:ext cx="4709160" cy="320040"/>
          </a:xfrm>
          <a:prstGeom prst="rect">
            <a:avLst/>
          </a:prstGeom>
          <a:noFill/>
          <a:ln/>
        </p:spPr>
        <p:txBody>
          <a:bodyPr wrap="square" lIns="0" tIns="0" rIns="0" bIns="0" rtlCol="0" anchor="ctr"/>
          <a:lstStyle/>
          <a:p>
            <a:pPr indent="0" marL="0">
              <a:buNone/>
            </a:pPr>
            <a:r>
              <a:rPr lang="en-US" sz="1400" b="1" dirty="0">
                <a:solidFill>
                  <a:srgbClr val="15382A"/>
                </a:solidFill>
                <a:latin typeface="Calibri" pitchFamily="34" charset="0"/>
                <a:ea typeface="Calibri" pitchFamily="34" charset="-122"/>
                <a:cs typeface="Calibri" pitchFamily="34" charset="-120"/>
              </a:rPr>
              <a:t>Typische Vogelblüten sind:</a:t>
            </a:r>
            <a:endParaRPr lang="en-US" sz="1400" dirty="0"/>
          </a:p>
        </p:txBody>
      </p:sp>
      <p:sp>
        <p:nvSpPr>
          <p:cNvPr id="12" name="Text 9"/>
          <p:cNvSpPr/>
          <p:nvPr/>
        </p:nvSpPr>
        <p:spPr>
          <a:xfrm>
            <a:off x="1097280" y="4572000"/>
            <a:ext cx="4526280" cy="1097280"/>
          </a:xfrm>
          <a:prstGeom prst="rect">
            <a:avLst/>
          </a:prstGeom>
          <a:noFill/>
          <a:ln/>
        </p:spPr>
        <p:txBody>
          <a:bodyPr wrap="square" lIns="0" tIns="0" rIns="0" bIns="0" rtlCol="0" anchor="t"/>
          <a:lstStyle/>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kräftig gefärbt, oft rot oder orange</a:t>
            </a:r>
            <a:endParaRPr lang="en-US" sz="1400" dirty="0"/>
          </a:p>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sehr reich an Nektar</a:t>
            </a:r>
            <a:endParaRPr lang="en-US" sz="1400" dirty="0"/>
          </a:p>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relativ gross und stabil gebaut</a:t>
            </a:r>
            <a:endParaRPr lang="en-US" sz="1400" dirty="0"/>
          </a:p>
        </p:txBody>
      </p:sp>
      <p:sp>
        <p:nvSpPr>
          <p:cNvPr id="13" name="Shape 10"/>
          <p:cNvSpPr/>
          <p:nvPr/>
        </p:nvSpPr>
        <p:spPr>
          <a:xfrm>
            <a:off x="6199632" y="1371600"/>
            <a:ext cx="5440680" cy="4526280"/>
          </a:xfrm>
          <a:prstGeom prst="roundRect">
            <a:avLst>
              <a:gd name="adj" fmla="val 2424"/>
            </a:avLst>
          </a:prstGeom>
          <a:solidFill>
            <a:srgbClr val="F3F7F4"/>
          </a:solidFill>
          <a:ln/>
        </p:spPr>
      </p:sp>
      <p:sp>
        <p:nvSpPr>
          <p:cNvPr id="14" name="Shape 11"/>
          <p:cNvSpPr/>
          <p:nvPr/>
        </p:nvSpPr>
        <p:spPr>
          <a:xfrm>
            <a:off x="6565392" y="1737360"/>
            <a:ext cx="1051560" cy="1051560"/>
          </a:xfrm>
          <a:prstGeom prst="ellipse">
            <a:avLst/>
          </a:prstGeom>
          <a:solidFill>
            <a:srgbClr val="E6F1E9"/>
          </a:solidFill>
          <a:ln/>
        </p:spPr>
      </p:sp>
      <p:pic>
        <p:nvPicPr>
          <p:cNvPr id="15" name="Image 1" descr="preencoded.png">    </p:cNvPr>
          <p:cNvPicPr>
            <a:picLocks noChangeAspect="1"/>
          </p:cNvPicPr>
          <p:nvPr/>
        </p:nvPicPr>
        <p:blipFill>
          <a:blip r:embed="rId2"/>
          <a:stretch>
            <a:fillRect/>
          </a:stretch>
        </p:blipFill>
        <p:spPr>
          <a:xfrm>
            <a:off x="6803136" y="1975104"/>
            <a:ext cx="576072" cy="576072"/>
          </a:xfrm>
          <a:prstGeom prst="rect">
            <a:avLst/>
          </a:prstGeom>
        </p:spPr>
      </p:pic>
      <p:sp>
        <p:nvSpPr>
          <p:cNvPr id="16" name="Text 12"/>
          <p:cNvSpPr/>
          <p:nvPr/>
        </p:nvSpPr>
        <p:spPr>
          <a:xfrm>
            <a:off x="7845552" y="1874520"/>
            <a:ext cx="3566160" cy="411480"/>
          </a:xfrm>
          <a:prstGeom prst="rect">
            <a:avLst/>
          </a:prstGeom>
          <a:noFill/>
          <a:ln/>
        </p:spPr>
        <p:txBody>
          <a:bodyPr wrap="square" lIns="0" tIns="0" rIns="0" bIns="0" rtlCol="0" anchor="ctr"/>
          <a:lstStyle/>
          <a:p>
            <a:pPr indent="0" marL="0">
              <a:buNone/>
            </a:pPr>
            <a:r>
              <a:rPr lang="en-US" sz="2200" b="1" dirty="0">
                <a:solidFill>
                  <a:srgbClr val="15382A"/>
                </a:solidFill>
                <a:latin typeface="Cambria" pitchFamily="34" charset="0"/>
                <a:ea typeface="Cambria" pitchFamily="34" charset="-122"/>
                <a:cs typeface="Cambria" pitchFamily="34" charset="-120"/>
              </a:rPr>
              <a:t>Fledermausbestäubung</a:t>
            </a:r>
            <a:endParaRPr lang="en-US" sz="2200" dirty="0"/>
          </a:p>
        </p:txBody>
      </p:sp>
      <p:sp>
        <p:nvSpPr>
          <p:cNvPr id="17" name="Text 13"/>
          <p:cNvSpPr/>
          <p:nvPr/>
        </p:nvSpPr>
        <p:spPr>
          <a:xfrm>
            <a:off x="7845552" y="2304288"/>
            <a:ext cx="3566160" cy="320040"/>
          </a:xfrm>
          <a:prstGeom prst="rect">
            <a:avLst/>
          </a:prstGeom>
          <a:noFill/>
          <a:ln/>
        </p:spPr>
        <p:txBody>
          <a:bodyPr wrap="square" lIns="0" tIns="0" rIns="0" bIns="0" rtlCol="0" anchor="ctr"/>
          <a:lstStyle/>
          <a:p>
            <a:pPr indent="0" marL="0">
              <a:buNone/>
            </a:pPr>
            <a:r>
              <a:rPr lang="en-US" sz="1300" i="1" dirty="0">
                <a:solidFill>
                  <a:srgbClr val="68786E"/>
                </a:solidFill>
                <a:latin typeface="Calibri" pitchFamily="34" charset="0"/>
                <a:ea typeface="Calibri" pitchFamily="34" charset="-122"/>
                <a:cs typeface="Calibri" pitchFamily="34" charset="-120"/>
              </a:rPr>
              <a:t>Tropen und Subtropen</a:t>
            </a:r>
            <a:endParaRPr lang="en-US" sz="1300" dirty="0"/>
          </a:p>
        </p:txBody>
      </p:sp>
      <p:sp>
        <p:nvSpPr>
          <p:cNvPr id="18" name="Text 14"/>
          <p:cNvSpPr/>
          <p:nvPr/>
        </p:nvSpPr>
        <p:spPr>
          <a:xfrm>
            <a:off x="6565392" y="2926080"/>
            <a:ext cx="4709160" cy="1188720"/>
          </a:xfrm>
          <a:prstGeom prst="rect">
            <a:avLst/>
          </a:prstGeom>
          <a:noFill/>
          <a:ln/>
        </p:spPr>
        <p:txBody>
          <a:bodyPr wrap="square" lIns="0" tIns="0" rIns="0" bIns="0" rtlCol="0" anchor="t"/>
          <a:lstStyle/>
          <a:p>
            <a:pPr indent="0" marL="0">
              <a:lnSpc>
                <a:spcPct val="115000"/>
              </a:lnSpc>
              <a:buNone/>
            </a:pPr>
            <a:r>
              <a:rPr lang="en-US" sz="1500" dirty="0">
                <a:solidFill>
                  <a:srgbClr val="1E2B24"/>
                </a:solidFill>
                <a:latin typeface="Calibri" pitchFamily="34" charset="0"/>
                <a:ea typeface="Calibri" pitchFamily="34" charset="-122"/>
                <a:cs typeface="Calibri" pitchFamily="34" charset="-120"/>
              </a:rPr>
              <a:t>Fledermäuse besuchen Blüten in der Nacht und trinken dort Nektar. Pollen bleibt an Fell und Kopf hängen. Für manche tropischen Pflanzen sind sie die wichtigsten Bestäuber.</a:t>
            </a:r>
            <a:endParaRPr lang="en-US" sz="1500" dirty="0"/>
          </a:p>
        </p:txBody>
      </p:sp>
      <p:sp>
        <p:nvSpPr>
          <p:cNvPr id="19" name="Text 15"/>
          <p:cNvSpPr/>
          <p:nvPr/>
        </p:nvSpPr>
        <p:spPr>
          <a:xfrm>
            <a:off x="6565392" y="4160520"/>
            <a:ext cx="4709160" cy="320040"/>
          </a:xfrm>
          <a:prstGeom prst="rect">
            <a:avLst/>
          </a:prstGeom>
          <a:noFill/>
          <a:ln/>
        </p:spPr>
        <p:txBody>
          <a:bodyPr wrap="square" lIns="0" tIns="0" rIns="0" bIns="0" rtlCol="0" anchor="ctr"/>
          <a:lstStyle/>
          <a:p>
            <a:pPr indent="0" marL="0">
              <a:buNone/>
            </a:pPr>
            <a:r>
              <a:rPr lang="en-US" sz="1400" b="1" dirty="0">
                <a:solidFill>
                  <a:srgbClr val="15382A"/>
                </a:solidFill>
                <a:latin typeface="Calibri" pitchFamily="34" charset="0"/>
                <a:ea typeface="Calibri" pitchFamily="34" charset="-122"/>
                <a:cs typeface="Calibri" pitchFamily="34" charset="-120"/>
              </a:rPr>
              <a:t>Typische Fledermausblüten sind:</a:t>
            </a:r>
            <a:endParaRPr lang="en-US" sz="1400" dirty="0"/>
          </a:p>
        </p:txBody>
      </p:sp>
      <p:sp>
        <p:nvSpPr>
          <p:cNvPr id="20" name="Text 16"/>
          <p:cNvSpPr/>
          <p:nvPr/>
        </p:nvSpPr>
        <p:spPr>
          <a:xfrm>
            <a:off x="6748272" y="4572000"/>
            <a:ext cx="4526280" cy="1097280"/>
          </a:xfrm>
          <a:prstGeom prst="rect">
            <a:avLst/>
          </a:prstGeom>
          <a:noFill/>
          <a:ln/>
        </p:spPr>
        <p:txBody>
          <a:bodyPr wrap="square" lIns="0" tIns="0" rIns="0" bIns="0" rtlCol="0" anchor="t"/>
          <a:lstStyle/>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gross und robust</a:t>
            </a:r>
            <a:endParaRPr lang="en-US" sz="1400" dirty="0"/>
          </a:p>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nachts geöffnet</a:t>
            </a:r>
            <a:endParaRPr lang="en-US" sz="1400" dirty="0"/>
          </a:p>
          <a:p>
            <a:pPr marL="342900" indent="-342900">
              <a:spcAft>
                <a:spcPts val="600"/>
              </a:spcAft>
              <a:buSzPct val="100000"/>
              <a:buChar char="•"/>
            </a:pPr>
            <a:r>
              <a:rPr lang="en-US" sz="1400" dirty="0">
                <a:solidFill>
                  <a:srgbClr val="1E2B24"/>
                </a:solidFill>
                <a:latin typeface="Calibri" pitchFamily="34" charset="0"/>
                <a:ea typeface="Calibri" pitchFamily="34" charset="-122"/>
                <a:cs typeface="Calibri" pitchFamily="34" charset="-120"/>
              </a:rPr>
              <a:t>stark duftend und sehr nektarreich</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11</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Wasser und Mensch als Bestäuber</a:t>
            </a:r>
            <a:endParaRPr lang="en-US" sz="3000" dirty="0"/>
          </a:p>
        </p:txBody>
      </p:sp>
      <p:sp>
        <p:nvSpPr>
          <p:cNvPr id="5" name="Shape 3"/>
          <p:cNvSpPr/>
          <p:nvPr/>
        </p:nvSpPr>
        <p:spPr>
          <a:xfrm>
            <a:off x="548640" y="1371600"/>
            <a:ext cx="5440680" cy="2148840"/>
          </a:xfrm>
          <a:prstGeom prst="roundRect">
            <a:avLst>
              <a:gd name="adj" fmla="val 5106"/>
            </a:avLst>
          </a:prstGeom>
          <a:solidFill>
            <a:srgbClr val="E6F1E9"/>
          </a:solidFill>
          <a:ln/>
        </p:spPr>
      </p:sp>
      <p:sp>
        <p:nvSpPr>
          <p:cNvPr id="6" name="Shape 4"/>
          <p:cNvSpPr/>
          <p:nvPr/>
        </p:nvSpPr>
        <p:spPr>
          <a:xfrm>
            <a:off x="914400" y="1691640"/>
            <a:ext cx="914400" cy="914400"/>
          </a:xfrm>
          <a:prstGeom prst="ellipse">
            <a:avLst/>
          </a:prstGeom>
          <a:solidFill>
            <a:srgbClr val="FFFFFF"/>
          </a:solidFill>
          <a:ln/>
        </p:spPr>
      </p:sp>
      <p:pic>
        <p:nvPicPr>
          <p:cNvPr id="7" name="Image 0" descr="preencoded.png">    </p:cNvPr>
          <p:cNvPicPr>
            <a:picLocks noChangeAspect="1"/>
          </p:cNvPicPr>
          <p:nvPr/>
        </p:nvPicPr>
        <p:blipFill>
          <a:blip r:embed="rId1"/>
          <a:stretch>
            <a:fillRect/>
          </a:stretch>
        </p:blipFill>
        <p:spPr>
          <a:xfrm>
            <a:off x="1133856" y="1911096"/>
            <a:ext cx="475488" cy="475488"/>
          </a:xfrm>
          <a:prstGeom prst="rect">
            <a:avLst/>
          </a:prstGeom>
        </p:spPr>
      </p:pic>
      <p:sp>
        <p:nvSpPr>
          <p:cNvPr id="8" name="Text 5"/>
          <p:cNvSpPr/>
          <p:nvPr/>
        </p:nvSpPr>
        <p:spPr>
          <a:xfrm>
            <a:off x="2057400" y="1737360"/>
            <a:ext cx="3657600" cy="411480"/>
          </a:xfrm>
          <a:prstGeom prst="rect">
            <a:avLst/>
          </a:prstGeom>
          <a:noFill/>
          <a:ln/>
        </p:spPr>
        <p:txBody>
          <a:bodyPr wrap="square" lIns="0" tIns="0" rIns="0" bIns="0" rtlCol="0" anchor="ctr"/>
          <a:lstStyle/>
          <a:p>
            <a:pPr indent="0" marL="0">
              <a:buNone/>
            </a:pPr>
            <a:r>
              <a:rPr lang="en-US" sz="2100" b="1" dirty="0">
                <a:solidFill>
                  <a:srgbClr val="15382A"/>
                </a:solidFill>
                <a:latin typeface="Cambria" pitchFamily="34" charset="0"/>
                <a:ea typeface="Cambria" pitchFamily="34" charset="-122"/>
                <a:cs typeface="Cambria" pitchFamily="34" charset="-120"/>
              </a:rPr>
              <a:t>Wasserbestäubung</a:t>
            </a:r>
            <a:endParaRPr lang="en-US" sz="2100" dirty="0"/>
          </a:p>
        </p:txBody>
      </p:sp>
      <p:sp>
        <p:nvSpPr>
          <p:cNvPr id="9" name="Text 6"/>
          <p:cNvSpPr/>
          <p:nvPr/>
        </p:nvSpPr>
        <p:spPr>
          <a:xfrm>
            <a:off x="2057400" y="2212848"/>
            <a:ext cx="3657600" cy="1097280"/>
          </a:xfrm>
          <a:prstGeom prst="rect">
            <a:avLst/>
          </a:prstGeom>
          <a:noFill/>
          <a:ln/>
        </p:spPr>
        <p:txBody>
          <a:bodyPr wrap="square" lIns="0" tIns="0" rIns="0" bIns="0" rtlCol="0" anchor="t"/>
          <a:lstStyle/>
          <a:p>
            <a:pPr indent="0" marL="0">
              <a:lnSpc>
                <a:spcPct val="115000"/>
              </a:lnSpc>
              <a:buNone/>
            </a:pPr>
            <a:r>
              <a:rPr lang="en-US" sz="1400" dirty="0">
                <a:solidFill>
                  <a:srgbClr val="1E2B24"/>
                </a:solidFill>
                <a:latin typeface="Calibri" pitchFamily="34" charset="0"/>
                <a:ea typeface="Calibri" pitchFamily="34" charset="-122"/>
                <a:cs typeface="Calibri" pitchFamily="34" charset="-120"/>
              </a:rPr>
              <a:t>Bei einigen Wasserpflanzen übernimmt das Wasser die Aufgabe des Windes und trägt den Pollen weiter. Diese Form ist selten.</a:t>
            </a:r>
            <a:endParaRPr lang="en-US" sz="1400" dirty="0"/>
          </a:p>
        </p:txBody>
      </p:sp>
      <p:sp>
        <p:nvSpPr>
          <p:cNvPr id="10" name="Shape 7"/>
          <p:cNvSpPr/>
          <p:nvPr/>
        </p:nvSpPr>
        <p:spPr>
          <a:xfrm>
            <a:off x="548640" y="3749040"/>
            <a:ext cx="5440680" cy="2148840"/>
          </a:xfrm>
          <a:prstGeom prst="roundRect">
            <a:avLst>
              <a:gd name="adj" fmla="val 5106"/>
            </a:avLst>
          </a:prstGeom>
          <a:solidFill>
            <a:srgbClr val="E6F1E9"/>
          </a:solidFill>
          <a:ln/>
        </p:spPr>
      </p:sp>
      <p:sp>
        <p:nvSpPr>
          <p:cNvPr id="11" name="Shape 8"/>
          <p:cNvSpPr/>
          <p:nvPr/>
        </p:nvSpPr>
        <p:spPr>
          <a:xfrm>
            <a:off x="914400" y="4069080"/>
            <a:ext cx="914400" cy="914400"/>
          </a:xfrm>
          <a:prstGeom prst="ellipse">
            <a:avLst/>
          </a:prstGeom>
          <a:solidFill>
            <a:srgbClr val="FFFFFF"/>
          </a:solidFill>
          <a:ln/>
        </p:spPr>
      </p:sp>
      <p:pic>
        <p:nvPicPr>
          <p:cNvPr id="12" name="Image 1" descr="preencoded.png">    </p:cNvPr>
          <p:cNvPicPr>
            <a:picLocks noChangeAspect="1"/>
          </p:cNvPicPr>
          <p:nvPr/>
        </p:nvPicPr>
        <p:blipFill>
          <a:blip r:embed="rId2"/>
          <a:stretch>
            <a:fillRect/>
          </a:stretch>
        </p:blipFill>
        <p:spPr>
          <a:xfrm>
            <a:off x="1133856" y="4288536"/>
            <a:ext cx="475488" cy="475488"/>
          </a:xfrm>
          <a:prstGeom prst="rect">
            <a:avLst/>
          </a:prstGeom>
        </p:spPr>
      </p:pic>
      <p:sp>
        <p:nvSpPr>
          <p:cNvPr id="13" name="Text 9"/>
          <p:cNvSpPr/>
          <p:nvPr/>
        </p:nvSpPr>
        <p:spPr>
          <a:xfrm>
            <a:off x="2057400" y="4114800"/>
            <a:ext cx="3657600" cy="411480"/>
          </a:xfrm>
          <a:prstGeom prst="rect">
            <a:avLst/>
          </a:prstGeom>
          <a:noFill/>
          <a:ln/>
        </p:spPr>
        <p:txBody>
          <a:bodyPr wrap="square" lIns="0" tIns="0" rIns="0" bIns="0" rtlCol="0" anchor="ctr"/>
          <a:lstStyle/>
          <a:p>
            <a:pPr indent="0" marL="0">
              <a:buNone/>
            </a:pPr>
            <a:r>
              <a:rPr lang="en-US" sz="2100" b="1" dirty="0">
                <a:solidFill>
                  <a:srgbClr val="15382A"/>
                </a:solidFill>
                <a:latin typeface="Cambria" pitchFamily="34" charset="0"/>
                <a:ea typeface="Cambria" pitchFamily="34" charset="-122"/>
                <a:cs typeface="Cambria" pitchFamily="34" charset="-120"/>
              </a:rPr>
              <a:t>Handbestäubung</a:t>
            </a:r>
            <a:endParaRPr lang="en-US" sz="2100" dirty="0"/>
          </a:p>
        </p:txBody>
      </p:sp>
      <p:sp>
        <p:nvSpPr>
          <p:cNvPr id="14" name="Text 10"/>
          <p:cNvSpPr/>
          <p:nvPr/>
        </p:nvSpPr>
        <p:spPr>
          <a:xfrm>
            <a:off x="2057400" y="4590288"/>
            <a:ext cx="3657600" cy="1097280"/>
          </a:xfrm>
          <a:prstGeom prst="rect">
            <a:avLst/>
          </a:prstGeom>
          <a:noFill/>
          <a:ln/>
        </p:spPr>
        <p:txBody>
          <a:bodyPr wrap="square" lIns="0" tIns="0" rIns="0" bIns="0" rtlCol="0" anchor="t"/>
          <a:lstStyle/>
          <a:p>
            <a:pPr indent="0" marL="0">
              <a:lnSpc>
                <a:spcPct val="115000"/>
              </a:lnSpc>
              <a:buNone/>
            </a:pPr>
            <a:r>
              <a:rPr lang="en-US" sz="1400" dirty="0">
                <a:solidFill>
                  <a:srgbClr val="1E2B24"/>
                </a:solidFill>
                <a:latin typeface="Calibri" pitchFamily="34" charset="0"/>
                <a:ea typeface="Calibri" pitchFamily="34" charset="-122"/>
                <a:cs typeface="Calibri" pitchFamily="34" charset="-120"/>
              </a:rPr>
              <a:t>Menschen übertragen Pollen gezielt mit einem feinen Pinsel von einer Blüte auf die andere. Man nennt das künstliche Bestäubung.</a:t>
            </a:r>
            <a:endParaRPr lang="en-US" sz="1400" dirty="0"/>
          </a:p>
        </p:txBody>
      </p:sp>
      <p:sp>
        <p:nvSpPr>
          <p:cNvPr id="15" name="Shape 11"/>
          <p:cNvSpPr/>
          <p:nvPr/>
        </p:nvSpPr>
        <p:spPr>
          <a:xfrm>
            <a:off x="6199632" y="1371600"/>
            <a:ext cx="5440680" cy="4526280"/>
          </a:xfrm>
          <a:prstGeom prst="roundRect">
            <a:avLst>
              <a:gd name="adj" fmla="val 2424"/>
            </a:avLst>
          </a:prstGeom>
          <a:solidFill>
            <a:srgbClr val="15382A"/>
          </a:solidFill>
          <a:ln/>
        </p:spPr>
      </p:sp>
      <p:sp>
        <p:nvSpPr>
          <p:cNvPr id="16" name="Text 12"/>
          <p:cNvSpPr/>
          <p:nvPr/>
        </p:nvSpPr>
        <p:spPr>
          <a:xfrm>
            <a:off x="6565392" y="1737360"/>
            <a:ext cx="4709160" cy="457200"/>
          </a:xfrm>
          <a:prstGeom prst="rect">
            <a:avLst/>
          </a:prstGeom>
          <a:noFill/>
          <a:ln/>
        </p:spPr>
        <p:txBody>
          <a:bodyPr wrap="square" lIns="0" tIns="0" rIns="0" bIns="0" rtlCol="0" anchor="ctr"/>
          <a:lstStyle/>
          <a:p>
            <a:pPr indent="0" marL="0">
              <a:buNone/>
            </a:pPr>
            <a:r>
              <a:rPr lang="en-US" sz="2600" b="1" dirty="0">
                <a:solidFill>
                  <a:srgbClr val="F2B035"/>
                </a:solidFill>
                <a:latin typeface="Cambria" pitchFamily="34" charset="0"/>
                <a:ea typeface="Cambria" pitchFamily="34" charset="-122"/>
                <a:cs typeface="Cambria" pitchFamily="34" charset="-120"/>
              </a:rPr>
              <a:t>Der Fall Vanille</a:t>
            </a:r>
            <a:endParaRPr lang="en-US" sz="2600" dirty="0"/>
          </a:p>
        </p:txBody>
      </p:sp>
      <p:sp>
        <p:nvSpPr>
          <p:cNvPr id="17" name="Text 13"/>
          <p:cNvSpPr/>
          <p:nvPr/>
        </p:nvSpPr>
        <p:spPr>
          <a:xfrm>
            <a:off x="6565392" y="2331720"/>
            <a:ext cx="4709160" cy="2651760"/>
          </a:xfrm>
          <a:prstGeom prst="rect">
            <a:avLst/>
          </a:prstGeom>
          <a:noFill/>
          <a:ln/>
        </p:spPr>
        <p:txBody>
          <a:bodyPr wrap="square" lIns="0" tIns="0" rIns="0" bIns="0" rtlCol="0" anchor="t"/>
          <a:lstStyle/>
          <a:p>
            <a:pPr indent="0" marL="0">
              <a:lnSpc>
                <a:spcPct val="115000"/>
              </a:lnSpc>
              <a:buNone/>
            </a:pPr>
            <a:r>
              <a:rPr lang="en-US" sz="1500" dirty="0">
                <a:solidFill>
                  <a:srgbClr val="D7E5DC"/>
                </a:solidFill>
                <a:latin typeface="Calibri" pitchFamily="34" charset="0"/>
                <a:ea typeface="Calibri" pitchFamily="34" charset="-122"/>
                <a:cs typeface="Calibri" pitchFamily="34" charset="-120"/>
              </a:rPr>
              <a:t>Die Vanillepflanze stammt aus Mittelamerika. Dort bestäubt sie ein ganz bestimmtes Insekt.</a:t>
            </a:r>
            <a:endParaRPr lang="en-US" sz="1500" dirty="0"/>
          </a:p>
          <a:p>
            <a:pPr indent="0" marL="0">
              <a:lnSpc>
                <a:spcPct val="115000"/>
              </a:lnSpc>
              <a:buNone/>
            </a:pPr>
            <a:endParaRPr lang="en-US" sz="1500" dirty="0"/>
          </a:p>
          <a:p>
            <a:pPr indent="0" marL="0">
              <a:lnSpc>
                <a:spcPct val="115000"/>
              </a:lnSpc>
              <a:buNone/>
            </a:pPr>
            <a:r>
              <a:rPr lang="en-US" sz="1500" dirty="0">
                <a:solidFill>
                  <a:srgbClr val="D7E5DC"/>
                </a:solidFill>
                <a:latin typeface="Calibri" pitchFamily="34" charset="0"/>
                <a:ea typeface="Calibri" pitchFamily="34" charset="-122"/>
                <a:cs typeface="Calibri" pitchFamily="34" charset="-120"/>
              </a:rPr>
              <a:t>In den heutigen Anbaugebieten – etwa Madagaskar – fehlt dieser Bestäuber. Deshalb wird dort jede einzelne Blüte von Hand bestäubt.</a:t>
            </a:r>
            <a:endParaRPr lang="en-US" sz="1500" dirty="0"/>
          </a:p>
          <a:p>
            <a:pPr indent="0" marL="0">
              <a:lnSpc>
                <a:spcPct val="115000"/>
              </a:lnSpc>
              <a:buNone/>
            </a:pPr>
            <a:endParaRPr lang="en-US" sz="1500" dirty="0"/>
          </a:p>
          <a:p>
            <a:pPr indent="0" marL="0">
              <a:lnSpc>
                <a:spcPct val="115000"/>
              </a:lnSpc>
              <a:buNone/>
            </a:pPr>
            <a:r>
              <a:rPr lang="en-US" sz="1500" dirty="0">
                <a:solidFill>
                  <a:srgbClr val="D7E5DC"/>
                </a:solidFill>
                <a:latin typeface="Calibri" pitchFamily="34" charset="0"/>
                <a:ea typeface="Calibri" pitchFamily="34" charset="-122"/>
                <a:cs typeface="Calibri" pitchFamily="34" charset="-120"/>
              </a:rPr>
              <a:t>Jede Blüte öffnet sich nur für wenige Stunden. Wer sie verpasst, verliert die Schote.</a:t>
            </a:r>
            <a:endParaRPr lang="en-US" sz="1500" dirty="0"/>
          </a:p>
        </p:txBody>
      </p:sp>
      <p:sp>
        <p:nvSpPr>
          <p:cNvPr id="18" name="Text 14"/>
          <p:cNvSpPr/>
          <p:nvPr/>
        </p:nvSpPr>
        <p:spPr>
          <a:xfrm>
            <a:off x="6565392" y="5074920"/>
            <a:ext cx="4709160" cy="548640"/>
          </a:xfrm>
          <a:prstGeom prst="rect">
            <a:avLst/>
          </a:prstGeom>
          <a:noFill/>
          <a:ln/>
        </p:spPr>
        <p:txBody>
          <a:bodyPr wrap="square" lIns="0" tIns="0" rIns="0" bIns="0" rtlCol="0" anchor="ctr"/>
          <a:lstStyle/>
          <a:p>
            <a:pPr indent="0" marL="0">
              <a:buNone/>
            </a:pPr>
            <a:r>
              <a:rPr lang="en-US" sz="1450" b="1" i="1" dirty="0">
                <a:solidFill>
                  <a:srgbClr val="F2B035"/>
                </a:solidFill>
                <a:latin typeface="Calibri" pitchFamily="34" charset="0"/>
                <a:ea typeface="Calibri" pitchFamily="34" charset="-122"/>
                <a:cs typeface="Calibri" pitchFamily="34" charset="-120"/>
              </a:rPr>
              <a:t>Deshalb ist echte Vanille eines der teuersten Gewürze der Welt.</a:t>
            </a:r>
            <a:endParaRPr lang="en-US" sz="1450" dirty="0"/>
          </a:p>
        </p:txBody>
      </p:sp>
      <p:sp>
        <p:nvSpPr>
          <p:cNvPr id="19" name="Text 15"/>
          <p:cNvSpPr/>
          <p:nvPr/>
        </p:nvSpPr>
        <p:spPr>
          <a:xfrm>
            <a:off x="548640" y="6080760"/>
            <a:ext cx="11091672" cy="365760"/>
          </a:xfrm>
          <a:prstGeom prst="rect">
            <a:avLst/>
          </a:prstGeom>
          <a:noFill/>
          <a:ln/>
        </p:spPr>
        <p:txBody>
          <a:bodyPr wrap="square" lIns="0" tIns="0" rIns="0" bIns="0" rtlCol="0" anchor="ctr"/>
          <a:lstStyle/>
          <a:p>
            <a:pPr indent="0" marL="0">
              <a:buNone/>
            </a:pPr>
            <a:r>
              <a:rPr lang="en-US" sz="1350" dirty="0">
                <a:solidFill>
                  <a:srgbClr val="68786E"/>
                </a:solidFill>
                <a:latin typeface="Calibri" pitchFamily="34" charset="0"/>
                <a:ea typeface="Calibri" pitchFamily="34" charset="-122"/>
                <a:cs typeface="Calibri" pitchFamily="34" charset="-120"/>
              </a:rPr>
              <a:t>Handbestäubung braucht man auch in der Pflanzenzucht, im Gewächshaus und überall dort, wo natürliche Bestäuber fehlen.</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12</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Woher kommt der Pollen? Selbst oder fremd</a:t>
            </a:r>
            <a:endParaRPr lang="en-US" sz="3000" dirty="0"/>
          </a:p>
        </p:txBody>
      </p:sp>
      <p:sp>
        <p:nvSpPr>
          <p:cNvPr id="5" name="Text 3"/>
          <p:cNvSpPr/>
          <p:nvPr/>
        </p:nvSpPr>
        <p:spPr>
          <a:xfrm>
            <a:off x="548640" y="1234440"/>
            <a:ext cx="11091672" cy="365760"/>
          </a:xfrm>
          <a:prstGeom prst="rect">
            <a:avLst/>
          </a:prstGeom>
          <a:noFill/>
          <a:ln/>
        </p:spPr>
        <p:txBody>
          <a:bodyPr wrap="square" lIns="0" tIns="0" rIns="0" bIns="0" rtlCol="0" anchor="ctr"/>
          <a:lstStyle/>
          <a:p>
            <a:pPr indent="0" marL="0">
              <a:buNone/>
            </a:pPr>
            <a:r>
              <a:rPr lang="en-US" sz="1550" dirty="0">
                <a:solidFill>
                  <a:srgbClr val="68786E"/>
                </a:solidFill>
                <a:latin typeface="Calibri" pitchFamily="34" charset="0"/>
                <a:ea typeface="Calibri" pitchFamily="34" charset="-122"/>
                <a:cs typeface="Calibri" pitchFamily="34" charset="-120"/>
              </a:rPr>
              <a:t>Diese Einteilung fragt nicht, wer den Pollen transportiert, sondern von welcher Pflanze er stammt.</a:t>
            </a:r>
            <a:endParaRPr lang="en-US" sz="1550" dirty="0"/>
          </a:p>
        </p:txBody>
      </p:sp>
      <p:sp>
        <p:nvSpPr>
          <p:cNvPr id="6" name="Shape 4"/>
          <p:cNvSpPr/>
          <p:nvPr/>
        </p:nvSpPr>
        <p:spPr>
          <a:xfrm>
            <a:off x="548640" y="1783080"/>
            <a:ext cx="5440680" cy="4114800"/>
          </a:xfrm>
          <a:prstGeom prst="roundRect">
            <a:avLst>
              <a:gd name="adj" fmla="val 2667"/>
            </a:avLst>
          </a:prstGeom>
          <a:solidFill>
            <a:srgbClr val="F3F7F4"/>
          </a:solidFill>
          <a:ln/>
        </p:spPr>
      </p:sp>
      <p:sp>
        <p:nvSpPr>
          <p:cNvPr id="7" name="Text 5"/>
          <p:cNvSpPr/>
          <p:nvPr/>
        </p:nvSpPr>
        <p:spPr>
          <a:xfrm>
            <a:off x="914400" y="2103120"/>
            <a:ext cx="4709160" cy="457200"/>
          </a:xfrm>
          <a:prstGeom prst="rect">
            <a:avLst/>
          </a:prstGeom>
          <a:noFill/>
          <a:ln/>
        </p:spPr>
        <p:txBody>
          <a:bodyPr wrap="square" lIns="0" tIns="0" rIns="0" bIns="0" rtlCol="0" anchor="ctr"/>
          <a:lstStyle/>
          <a:p>
            <a:pPr indent="0" marL="0">
              <a:buNone/>
            </a:pPr>
            <a:r>
              <a:rPr lang="en-US" sz="2400" b="1" dirty="0">
                <a:solidFill>
                  <a:srgbClr val="15382A"/>
                </a:solidFill>
                <a:latin typeface="Cambria" pitchFamily="34" charset="0"/>
                <a:ea typeface="Cambria" pitchFamily="34" charset="-122"/>
                <a:cs typeface="Cambria" pitchFamily="34" charset="-120"/>
              </a:rPr>
              <a:t>Selbstbestäubung</a:t>
            </a:r>
            <a:endParaRPr lang="en-US" sz="2400" dirty="0"/>
          </a:p>
        </p:txBody>
      </p:sp>
      <p:sp>
        <p:nvSpPr>
          <p:cNvPr id="8" name="Text 6"/>
          <p:cNvSpPr/>
          <p:nvPr/>
        </p:nvSpPr>
        <p:spPr>
          <a:xfrm>
            <a:off x="914400" y="2651760"/>
            <a:ext cx="4709160" cy="822960"/>
          </a:xfrm>
          <a:prstGeom prst="rect">
            <a:avLst/>
          </a:prstGeom>
          <a:noFill/>
          <a:ln/>
        </p:spPr>
        <p:txBody>
          <a:bodyPr wrap="square" lIns="0" tIns="0" rIns="0" bIns="0" rtlCol="0" anchor="t"/>
          <a:lstStyle/>
          <a:p>
            <a:pPr indent="0" marL="0">
              <a:lnSpc>
                <a:spcPct val="115000"/>
              </a:lnSpc>
              <a:buNone/>
            </a:pPr>
            <a:r>
              <a:rPr lang="en-US" sz="1500" dirty="0">
                <a:solidFill>
                  <a:srgbClr val="1E2B24"/>
                </a:solidFill>
                <a:latin typeface="Calibri" pitchFamily="34" charset="0"/>
                <a:ea typeface="Calibri" pitchFamily="34" charset="-122"/>
                <a:cs typeface="Calibri" pitchFamily="34" charset="-120"/>
              </a:rPr>
              <a:t>Der Pollen stammt von derselben Pflanze. Manchmal bestäubt sich sogar eine einzelne Blüte selbst.</a:t>
            </a:r>
            <a:endParaRPr lang="en-US" sz="1500" dirty="0"/>
          </a:p>
        </p:txBody>
      </p:sp>
      <p:sp>
        <p:nvSpPr>
          <p:cNvPr id="9" name="Shape 7"/>
          <p:cNvSpPr/>
          <p:nvPr/>
        </p:nvSpPr>
        <p:spPr>
          <a:xfrm>
            <a:off x="914400" y="3611880"/>
            <a:ext cx="4709160" cy="960120"/>
          </a:xfrm>
          <a:prstGeom prst="roundRect">
            <a:avLst>
              <a:gd name="adj" fmla="val 7619"/>
            </a:avLst>
          </a:prstGeom>
          <a:solidFill>
            <a:srgbClr val="E6F1E9"/>
          </a:solidFill>
          <a:ln/>
        </p:spPr>
      </p:sp>
      <p:sp>
        <p:nvSpPr>
          <p:cNvPr id="10" name="Text 8"/>
          <p:cNvSpPr/>
          <p:nvPr/>
        </p:nvSpPr>
        <p:spPr>
          <a:xfrm>
            <a:off x="1143000" y="3611880"/>
            <a:ext cx="4251960" cy="960120"/>
          </a:xfrm>
          <a:prstGeom prst="rect">
            <a:avLst/>
          </a:prstGeom>
          <a:noFill/>
          <a:ln/>
        </p:spPr>
        <p:txBody>
          <a:bodyPr wrap="square" lIns="0" tIns="0" rIns="0" bIns="0" rtlCol="0" anchor="ctr"/>
          <a:lstStyle/>
          <a:p>
            <a:pPr indent="0" marL="0">
              <a:buNone/>
            </a:pPr>
            <a:r>
              <a:rPr lang="en-US" sz="1400" b="1" dirty="0">
                <a:solidFill>
                  <a:srgbClr val="2E7D4F"/>
                </a:solidFill>
                <a:latin typeface="Calibri" pitchFamily="34" charset="0"/>
                <a:ea typeface="Calibri" pitchFamily="34" charset="-122"/>
                <a:cs typeface="Calibri" pitchFamily="34" charset="-120"/>
              </a:rPr>
              <a:t>Vorteil:  </a:t>
            </a:r>
            <a:pPr indent="0" marL="0">
              <a:buNone/>
            </a:pPr>
            <a:r>
              <a:rPr lang="en-US" sz="1400" dirty="0">
                <a:solidFill>
                  <a:srgbClr val="1E2B24"/>
                </a:solidFill>
                <a:latin typeface="Calibri" pitchFamily="34" charset="0"/>
                <a:ea typeface="Calibri" pitchFamily="34" charset="-122"/>
                <a:cs typeface="Calibri" pitchFamily="34" charset="-120"/>
              </a:rPr>
              <a:t>funktioniert auch, wenn weit und breit keine andere passende Pflanze steht.</a:t>
            </a:r>
            <a:endParaRPr lang="en-US" sz="1400" dirty="0"/>
          </a:p>
        </p:txBody>
      </p:sp>
      <p:sp>
        <p:nvSpPr>
          <p:cNvPr id="11" name="Shape 9"/>
          <p:cNvSpPr/>
          <p:nvPr/>
        </p:nvSpPr>
        <p:spPr>
          <a:xfrm>
            <a:off x="914400" y="4754880"/>
            <a:ext cx="4709160" cy="960120"/>
          </a:xfrm>
          <a:prstGeom prst="roundRect">
            <a:avLst>
              <a:gd name="adj" fmla="val 7619"/>
            </a:avLst>
          </a:prstGeom>
          <a:solidFill>
            <a:srgbClr val="F8E6ED"/>
          </a:solidFill>
          <a:ln/>
        </p:spPr>
      </p:sp>
      <p:sp>
        <p:nvSpPr>
          <p:cNvPr id="12" name="Text 10"/>
          <p:cNvSpPr/>
          <p:nvPr/>
        </p:nvSpPr>
        <p:spPr>
          <a:xfrm>
            <a:off x="1143000" y="4754880"/>
            <a:ext cx="4251960" cy="960120"/>
          </a:xfrm>
          <a:prstGeom prst="rect">
            <a:avLst/>
          </a:prstGeom>
          <a:noFill/>
          <a:ln/>
        </p:spPr>
        <p:txBody>
          <a:bodyPr wrap="square" lIns="0" tIns="0" rIns="0" bIns="0" rtlCol="0" anchor="ctr"/>
          <a:lstStyle/>
          <a:p>
            <a:pPr indent="0" marL="0">
              <a:buNone/>
            </a:pPr>
            <a:r>
              <a:rPr lang="en-US" sz="1400" b="1" dirty="0">
                <a:solidFill>
                  <a:srgbClr val="C8577E"/>
                </a:solidFill>
                <a:latin typeface="Calibri" pitchFamily="34" charset="0"/>
                <a:ea typeface="Calibri" pitchFamily="34" charset="-122"/>
                <a:cs typeface="Calibri" pitchFamily="34" charset="-120"/>
              </a:rPr>
              <a:t>Nachteil:  </a:t>
            </a:r>
            <a:pPr indent="0" marL="0">
              <a:buNone/>
            </a:pPr>
            <a:r>
              <a:rPr lang="en-US" sz="1400" dirty="0">
                <a:solidFill>
                  <a:srgbClr val="1E2B24"/>
                </a:solidFill>
                <a:latin typeface="Calibri" pitchFamily="34" charset="0"/>
                <a:ea typeface="Calibri" pitchFamily="34" charset="-122"/>
                <a:cs typeface="Calibri" pitchFamily="34" charset="-120"/>
              </a:rPr>
              <a:t>die Nachkommen sind genetisch fast gleich – wenig Vielfalt.</a:t>
            </a:r>
            <a:endParaRPr lang="en-US" sz="1400" dirty="0"/>
          </a:p>
        </p:txBody>
      </p:sp>
      <p:sp>
        <p:nvSpPr>
          <p:cNvPr id="13" name="Shape 11"/>
          <p:cNvSpPr/>
          <p:nvPr/>
        </p:nvSpPr>
        <p:spPr>
          <a:xfrm>
            <a:off x="6199632" y="1783080"/>
            <a:ext cx="5440680" cy="4114800"/>
          </a:xfrm>
          <a:prstGeom prst="roundRect">
            <a:avLst>
              <a:gd name="adj" fmla="val 2667"/>
            </a:avLst>
          </a:prstGeom>
          <a:solidFill>
            <a:srgbClr val="F3F7F4"/>
          </a:solidFill>
          <a:ln/>
        </p:spPr>
      </p:sp>
      <p:sp>
        <p:nvSpPr>
          <p:cNvPr id="14" name="Text 12"/>
          <p:cNvSpPr/>
          <p:nvPr/>
        </p:nvSpPr>
        <p:spPr>
          <a:xfrm>
            <a:off x="6565392" y="2103120"/>
            <a:ext cx="4709160" cy="457200"/>
          </a:xfrm>
          <a:prstGeom prst="rect">
            <a:avLst/>
          </a:prstGeom>
          <a:noFill/>
          <a:ln/>
        </p:spPr>
        <p:txBody>
          <a:bodyPr wrap="square" lIns="0" tIns="0" rIns="0" bIns="0" rtlCol="0" anchor="ctr"/>
          <a:lstStyle/>
          <a:p>
            <a:pPr indent="0" marL="0">
              <a:buNone/>
            </a:pPr>
            <a:r>
              <a:rPr lang="en-US" sz="2400" b="1" dirty="0">
                <a:solidFill>
                  <a:srgbClr val="15382A"/>
                </a:solidFill>
                <a:latin typeface="Cambria" pitchFamily="34" charset="0"/>
                <a:ea typeface="Cambria" pitchFamily="34" charset="-122"/>
                <a:cs typeface="Cambria" pitchFamily="34" charset="-120"/>
              </a:rPr>
              <a:t>Fremdbestäubung</a:t>
            </a:r>
            <a:endParaRPr lang="en-US" sz="2400" dirty="0"/>
          </a:p>
        </p:txBody>
      </p:sp>
      <p:sp>
        <p:nvSpPr>
          <p:cNvPr id="15" name="Text 13"/>
          <p:cNvSpPr/>
          <p:nvPr/>
        </p:nvSpPr>
        <p:spPr>
          <a:xfrm>
            <a:off x="6565392" y="2651760"/>
            <a:ext cx="4709160" cy="822960"/>
          </a:xfrm>
          <a:prstGeom prst="rect">
            <a:avLst/>
          </a:prstGeom>
          <a:noFill/>
          <a:ln/>
        </p:spPr>
        <p:txBody>
          <a:bodyPr wrap="square" lIns="0" tIns="0" rIns="0" bIns="0" rtlCol="0" anchor="t"/>
          <a:lstStyle/>
          <a:p>
            <a:pPr indent="0" marL="0">
              <a:lnSpc>
                <a:spcPct val="115000"/>
              </a:lnSpc>
              <a:buNone/>
            </a:pPr>
            <a:r>
              <a:rPr lang="en-US" sz="1500" dirty="0">
                <a:solidFill>
                  <a:srgbClr val="1E2B24"/>
                </a:solidFill>
                <a:latin typeface="Calibri" pitchFamily="34" charset="0"/>
                <a:ea typeface="Calibri" pitchFamily="34" charset="-122"/>
                <a:cs typeface="Calibri" pitchFamily="34" charset="-120"/>
              </a:rPr>
              <a:t>Der Pollen stammt von einer anderen Pflanze derselben Art. Beispiel: Eine Biene trägt Pollen von Apfelbaum A zu Apfelbaum B.</a:t>
            </a:r>
            <a:endParaRPr lang="en-US" sz="1500" dirty="0"/>
          </a:p>
        </p:txBody>
      </p:sp>
      <p:sp>
        <p:nvSpPr>
          <p:cNvPr id="16" name="Shape 14"/>
          <p:cNvSpPr/>
          <p:nvPr/>
        </p:nvSpPr>
        <p:spPr>
          <a:xfrm>
            <a:off x="6565392" y="3611880"/>
            <a:ext cx="4709160" cy="960120"/>
          </a:xfrm>
          <a:prstGeom prst="roundRect">
            <a:avLst>
              <a:gd name="adj" fmla="val 7619"/>
            </a:avLst>
          </a:prstGeom>
          <a:solidFill>
            <a:srgbClr val="E6F1E9"/>
          </a:solidFill>
          <a:ln/>
        </p:spPr>
      </p:sp>
      <p:sp>
        <p:nvSpPr>
          <p:cNvPr id="17" name="Text 15"/>
          <p:cNvSpPr/>
          <p:nvPr/>
        </p:nvSpPr>
        <p:spPr>
          <a:xfrm>
            <a:off x="6793992" y="3611880"/>
            <a:ext cx="4251960" cy="960120"/>
          </a:xfrm>
          <a:prstGeom prst="rect">
            <a:avLst/>
          </a:prstGeom>
          <a:noFill/>
          <a:ln/>
        </p:spPr>
        <p:txBody>
          <a:bodyPr wrap="square" lIns="0" tIns="0" rIns="0" bIns="0" rtlCol="0" anchor="ctr"/>
          <a:lstStyle/>
          <a:p>
            <a:pPr indent="0" marL="0">
              <a:buNone/>
            </a:pPr>
            <a:r>
              <a:rPr lang="en-US" sz="1400" b="1" dirty="0">
                <a:solidFill>
                  <a:srgbClr val="2E7D4F"/>
                </a:solidFill>
                <a:latin typeface="Calibri" pitchFamily="34" charset="0"/>
                <a:ea typeface="Calibri" pitchFamily="34" charset="-122"/>
                <a:cs typeface="Calibri" pitchFamily="34" charset="-120"/>
              </a:rPr>
              <a:t>Vorteil:  </a:t>
            </a:r>
            <a:pPr indent="0" marL="0">
              <a:buNone/>
            </a:pPr>
            <a:r>
              <a:rPr lang="en-US" sz="1400" dirty="0">
                <a:solidFill>
                  <a:srgbClr val="1E2B24"/>
                </a:solidFill>
                <a:latin typeface="Calibri" pitchFamily="34" charset="0"/>
                <a:ea typeface="Calibri" pitchFamily="34" charset="-122"/>
                <a:cs typeface="Calibri" pitchFamily="34" charset="-120"/>
              </a:rPr>
              <a:t>das Erbgut zweier Pflanzen wird gemischt. Es entstehen unterschiedliche Nachkommen.</a:t>
            </a:r>
            <a:endParaRPr lang="en-US" sz="1400" dirty="0"/>
          </a:p>
        </p:txBody>
      </p:sp>
      <p:sp>
        <p:nvSpPr>
          <p:cNvPr id="18" name="Shape 16"/>
          <p:cNvSpPr/>
          <p:nvPr/>
        </p:nvSpPr>
        <p:spPr>
          <a:xfrm>
            <a:off x="6565392" y="4754880"/>
            <a:ext cx="4709160" cy="960120"/>
          </a:xfrm>
          <a:prstGeom prst="roundRect">
            <a:avLst>
              <a:gd name="adj" fmla="val 7619"/>
            </a:avLst>
          </a:prstGeom>
          <a:solidFill>
            <a:srgbClr val="FCF0DA"/>
          </a:solidFill>
          <a:ln/>
        </p:spPr>
      </p:sp>
      <p:sp>
        <p:nvSpPr>
          <p:cNvPr id="19" name="Text 17"/>
          <p:cNvSpPr/>
          <p:nvPr/>
        </p:nvSpPr>
        <p:spPr>
          <a:xfrm>
            <a:off x="6793992" y="4754880"/>
            <a:ext cx="4251960" cy="960120"/>
          </a:xfrm>
          <a:prstGeom prst="rect">
            <a:avLst/>
          </a:prstGeom>
          <a:noFill/>
          <a:ln/>
        </p:spPr>
        <p:txBody>
          <a:bodyPr wrap="square" lIns="0" tIns="0" rIns="0" bIns="0" rtlCol="0" anchor="ctr"/>
          <a:lstStyle/>
          <a:p>
            <a:pPr indent="0" marL="0">
              <a:buNone/>
            </a:pPr>
            <a:r>
              <a:rPr lang="en-US" sz="1400" b="1" dirty="0">
                <a:solidFill>
                  <a:srgbClr val="A0741E"/>
                </a:solidFill>
                <a:latin typeface="Calibri" pitchFamily="34" charset="0"/>
                <a:ea typeface="Calibri" pitchFamily="34" charset="-122"/>
                <a:cs typeface="Calibri" pitchFamily="34" charset="-120"/>
              </a:rPr>
              <a:t>Folge:  </a:t>
            </a:r>
            <a:pPr indent="0" marL="0">
              <a:buNone/>
            </a:pPr>
            <a:r>
              <a:rPr lang="en-US" sz="1400" dirty="0">
                <a:solidFill>
                  <a:srgbClr val="1E2B24"/>
                </a:solidFill>
                <a:latin typeface="Calibri" pitchFamily="34" charset="0"/>
                <a:ea typeface="Calibri" pitchFamily="34" charset="-122"/>
                <a:cs typeface="Calibri" pitchFamily="34" charset="-120"/>
              </a:rPr>
              <a:t>diese Vielfalt hilft der Art, mit Krankheiten und Umweltveränderungen zurechtzukommen.</a:t>
            </a:r>
            <a:endParaRPr lang="en-US" sz="14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13</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Warum besuchen Insekten überhaupt Blüten?</a:t>
            </a:r>
            <a:endParaRPr lang="en-US" sz="3000" dirty="0"/>
          </a:p>
        </p:txBody>
      </p:sp>
      <p:sp>
        <p:nvSpPr>
          <p:cNvPr id="5" name="Text 3"/>
          <p:cNvSpPr/>
          <p:nvPr/>
        </p:nvSpPr>
        <p:spPr>
          <a:xfrm>
            <a:off x="548640" y="1234440"/>
            <a:ext cx="11091672" cy="365760"/>
          </a:xfrm>
          <a:prstGeom prst="rect">
            <a:avLst/>
          </a:prstGeom>
          <a:noFill/>
          <a:ln/>
        </p:spPr>
        <p:txBody>
          <a:bodyPr wrap="square" lIns="0" tIns="0" rIns="0" bIns="0" rtlCol="0" anchor="ctr"/>
          <a:lstStyle/>
          <a:p>
            <a:pPr indent="0" marL="0">
              <a:buNone/>
            </a:pPr>
            <a:r>
              <a:rPr lang="en-US" sz="1600" dirty="0">
                <a:solidFill>
                  <a:srgbClr val="1E2B24"/>
                </a:solidFill>
                <a:latin typeface="Calibri" pitchFamily="34" charset="0"/>
                <a:ea typeface="Calibri" pitchFamily="34" charset="-122"/>
                <a:cs typeface="Calibri" pitchFamily="34" charset="-120"/>
              </a:rPr>
              <a:t>Nicht aus Nettigkeit. Insekten suchen Nahrung – die Pflanze nutzt das für sich aus.</a:t>
            </a:r>
            <a:endParaRPr lang="en-US" sz="1600" dirty="0"/>
          </a:p>
        </p:txBody>
      </p:sp>
      <p:sp>
        <p:nvSpPr>
          <p:cNvPr id="6" name="Shape 4"/>
          <p:cNvSpPr/>
          <p:nvPr/>
        </p:nvSpPr>
        <p:spPr>
          <a:xfrm>
            <a:off x="548640" y="1783080"/>
            <a:ext cx="5440680" cy="2286000"/>
          </a:xfrm>
          <a:prstGeom prst="roundRect">
            <a:avLst>
              <a:gd name="adj" fmla="val 4800"/>
            </a:avLst>
          </a:prstGeom>
          <a:solidFill>
            <a:srgbClr val="FCF0DA"/>
          </a:solidFill>
          <a:ln/>
        </p:spPr>
      </p:sp>
      <p:pic>
        <p:nvPicPr>
          <p:cNvPr id="7" name="Image 0" descr="preencoded.png">    </p:cNvPr>
          <p:cNvPicPr>
            <a:picLocks noChangeAspect="1"/>
          </p:cNvPicPr>
          <p:nvPr/>
        </p:nvPicPr>
        <p:blipFill>
          <a:blip r:embed="rId1"/>
          <a:stretch>
            <a:fillRect/>
          </a:stretch>
        </p:blipFill>
        <p:spPr>
          <a:xfrm>
            <a:off x="914400" y="2103120"/>
            <a:ext cx="594360" cy="594360"/>
          </a:xfrm>
          <a:prstGeom prst="rect">
            <a:avLst/>
          </a:prstGeom>
        </p:spPr>
      </p:pic>
      <p:sp>
        <p:nvSpPr>
          <p:cNvPr id="8" name="Text 5"/>
          <p:cNvSpPr/>
          <p:nvPr/>
        </p:nvSpPr>
        <p:spPr>
          <a:xfrm>
            <a:off x="1737360" y="2103120"/>
            <a:ext cx="3383280" cy="411480"/>
          </a:xfrm>
          <a:prstGeom prst="rect">
            <a:avLst/>
          </a:prstGeom>
          <a:noFill/>
          <a:ln/>
        </p:spPr>
        <p:txBody>
          <a:bodyPr wrap="square" lIns="0" tIns="0" rIns="0" bIns="0" rtlCol="0" anchor="ctr"/>
          <a:lstStyle/>
          <a:p>
            <a:pPr indent="0" marL="0">
              <a:buNone/>
            </a:pPr>
            <a:r>
              <a:rPr lang="en-US" sz="2100" b="1" dirty="0">
                <a:solidFill>
                  <a:srgbClr val="15382A"/>
                </a:solidFill>
                <a:latin typeface="Cambria" pitchFamily="34" charset="0"/>
                <a:ea typeface="Cambria" pitchFamily="34" charset="-122"/>
                <a:cs typeface="Cambria" pitchFamily="34" charset="-120"/>
              </a:rPr>
              <a:t>Nektar</a:t>
            </a:r>
            <a:endParaRPr lang="en-US" sz="2100" dirty="0"/>
          </a:p>
        </p:txBody>
      </p:sp>
      <p:sp>
        <p:nvSpPr>
          <p:cNvPr id="9" name="Text 6"/>
          <p:cNvSpPr/>
          <p:nvPr/>
        </p:nvSpPr>
        <p:spPr>
          <a:xfrm>
            <a:off x="914400" y="2880360"/>
            <a:ext cx="4709160" cy="1005840"/>
          </a:xfrm>
          <a:prstGeom prst="rect">
            <a:avLst/>
          </a:prstGeom>
          <a:noFill/>
          <a:ln/>
        </p:spPr>
        <p:txBody>
          <a:bodyPr wrap="square" lIns="0" tIns="0" rIns="0" bIns="0" rtlCol="0" anchor="t"/>
          <a:lstStyle/>
          <a:p>
            <a:pPr indent="0" marL="0">
              <a:lnSpc>
                <a:spcPct val="115000"/>
              </a:lnSpc>
              <a:buNone/>
            </a:pPr>
            <a:r>
              <a:rPr lang="en-US" sz="1450" dirty="0">
                <a:solidFill>
                  <a:srgbClr val="1E2B24"/>
                </a:solidFill>
                <a:latin typeface="Calibri" pitchFamily="34" charset="0"/>
                <a:ea typeface="Calibri" pitchFamily="34" charset="-122"/>
                <a:cs typeface="Calibri" pitchFamily="34" charset="-120"/>
              </a:rPr>
              <a:t>Eine zuckerhaltige Flüssigkeit. Sie liefert den Tieren Energie – wie ein Sportgetränk.</a:t>
            </a:r>
            <a:endParaRPr lang="en-US" sz="1450" dirty="0"/>
          </a:p>
        </p:txBody>
      </p:sp>
      <p:sp>
        <p:nvSpPr>
          <p:cNvPr id="10" name="Shape 7"/>
          <p:cNvSpPr/>
          <p:nvPr/>
        </p:nvSpPr>
        <p:spPr>
          <a:xfrm>
            <a:off x="548640" y="4251960"/>
            <a:ext cx="5440680" cy="2286000"/>
          </a:xfrm>
          <a:prstGeom prst="roundRect">
            <a:avLst>
              <a:gd name="adj" fmla="val 4800"/>
            </a:avLst>
          </a:prstGeom>
          <a:solidFill>
            <a:srgbClr val="FCF0DA"/>
          </a:solidFill>
          <a:ln/>
        </p:spPr>
      </p:sp>
      <p:pic>
        <p:nvPicPr>
          <p:cNvPr id="11" name="Image 1" descr="preencoded.png">    </p:cNvPr>
          <p:cNvPicPr>
            <a:picLocks noChangeAspect="1"/>
          </p:cNvPicPr>
          <p:nvPr/>
        </p:nvPicPr>
        <p:blipFill>
          <a:blip r:embed="rId2"/>
          <a:stretch>
            <a:fillRect/>
          </a:stretch>
        </p:blipFill>
        <p:spPr>
          <a:xfrm>
            <a:off x="914400" y="4572000"/>
            <a:ext cx="594360" cy="594360"/>
          </a:xfrm>
          <a:prstGeom prst="rect">
            <a:avLst/>
          </a:prstGeom>
        </p:spPr>
      </p:pic>
      <p:sp>
        <p:nvSpPr>
          <p:cNvPr id="12" name="Text 8"/>
          <p:cNvSpPr/>
          <p:nvPr/>
        </p:nvSpPr>
        <p:spPr>
          <a:xfrm>
            <a:off x="1737360" y="4572000"/>
            <a:ext cx="3383280" cy="411480"/>
          </a:xfrm>
          <a:prstGeom prst="rect">
            <a:avLst/>
          </a:prstGeom>
          <a:noFill/>
          <a:ln/>
        </p:spPr>
        <p:txBody>
          <a:bodyPr wrap="square" lIns="0" tIns="0" rIns="0" bIns="0" rtlCol="0" anchor="ctr"/>
          <a:lstStyle/>
          <a:p>
            <a:pPr indent="0" marL="0">
              <a:buNone/>
            </a:pPr>
            <a:r>
              <a:rPr lang="en-US" sz="2100" b="1" dirty="0">
                <a:solidFill>
                  <a:srgbClr val="15382A"/>
                </a:solidFill>
                <a:latin typeface="Cambria" pitchFamily="34" charset="0"/>
                <a:ea typeface="Cambria" pitchFamily="34" charset="-122"/>
                <a:cs typeface="Cambria" pitchFamily="34" charset="-120"/>
              </a:rPr>
              <a:t>Pollen</a:t>
            </a:r>
            <a:endParaRPr lang="en-US" sz="2100" dirty="0"/>
          </a:p>
        </p:txBody>
      </p:sp>
      <p:sp>
        <p:nvSpPr>
          <p:cNvPr id="13" name="Text 9"/>
          <p:cNvSpPr/>
          <p:nvPr/>
        </p:nvSpPr>
        <p:spPr>
          <a:xfrm>
            <a:off x="914400" y="5349240"/>
            <a:ext cx="4709160" cy="1005840"/>
          </a:xfrm>
          <a:prstGeom prst="rect">
            <a:avLst/>
          </a:prstGeom>
          <a:noFill/>
          <a:ln/>
        </p:spPr>
        <p:txBody>
          <a:bodyPr wrap="square" lIns="0" tIns="0" rIns="0" bIns="0" rtlCol="0" anchor="t"/>
          <a:lstStyle/>
          <a:p>
            <a:pPr indent="0" marL="0">
              <a:lnSpc>
                <a:spcPct val="115000"/>
              </a:lnSpc>
              <a:buNone/>
            </a:pPr>
            <a:r>
              <a:rPr lang="en-US" sz="1450" dirty="0">
                <a:solidFill>
                  <a:srgbClr val="1E2B24"/>
                </a:solidFill>
                <a:latin typeface="Calibri" pitchFamily="34" charset="0"/>
                <a:ea typeface="Calibri" pitchFamily="34" charset="-122"/>
                <a:cs typeface="Calibri" pitchFamily="34" charset="-120"/>
              </a:rPr>
              <a:t>Voller Nährstoffe und Eiweiss. Bienen sammeln ihn als Futter für ihre Larven.</a:t>
            </a:r>
            <a:endParaRPr lang="en-US" sz="1450" dirty="0"/>
          </a:p>
        </p:txBody>
      </p:sp>
      <p:sp>
        <p:nvSpPr>
          <p:cNvPr id="14" name="Shape 10"/>
          <p:cNvSpPr/>
          <p:nvPr/>
        </p:nvSpPr>
        <p:spPr>
          <a:xfrm>
            <a:off x="6199632" y="1783080"/>
            <a:ext cx="5440680" cy="4754880"/>
          </a:xfrm>
          <a:prstGeom prst="roundRect">
            <a:avLst>
              <a:gd name="adj" fmla="val 2308"/>
            </a:avLst>
          </a:prstGeom>
          <a:solidFill>
            <a:srgbClr val="15382A"/>
          </a:solidFill>
          <a:ln/>
        </p:spPr>
      </p:sp>
      <p:sp>
        <p:nvSpPr>
          <p:cNvPr id="15" name="Text 11"/>
          <p:cNvSpPr/>
          <p:nvPr/>
        </p:nvSpPr>
        <p:spPr>
          <a:xfrm>
            <a:off x="6565392" y="2148840"/>
            <a:ext cx="4709160" cy="1051560"/>
          </a:xfrm>
          <a:prstGeom prst="rect">
            <a:avLst/>
          </a:prstGeom>
          <a:noFill/>
          <a:ln/>
        </p:spPr>
        <p:txBody>
          <a:bodyPr wrap="square" lIns="0" tIns="0" rIns="0" bIns="0" rtlCol="0" anchor="ctr"/>
          <a:lstStyle/>
          <a:p>
            <a:pPr indent="0" marL="0">
              <a:buNone/>
            </a:pPr>
            <a:r>
              <a:rPr lang="en-US" sz="2500" b="1" dirty="0">
                <a:solidFill>
                  <a:srgbClr val="FFFFFF"/>
                </a:solidFill>
                <a:latin typeface="Cambria" pitchFamily="34" charset="0"/>
                <a:ea typeface="Cambria" pitchFamily="34" charset="-122"/>
                <a:cs typeface="Cambria" pitchFamily="34" charset="-120"/>
              </a:rPr>
              <a:t>Ein Geschäft auf</a:t>
            </a:r>
            <a:endParaRPr lang="en-US" sz="2500" dirty="0"/>
          </a:p>
          <a:p>
            <a:pPr indent="0" marL="0">
              <a:buNone/>
            </a:pPr>
            <a:r>
              <a:rPr lang="en-US" sz="2500" b="1" dirty="0">
                <a:solidFill>
                  <a:srgbClr val="FFFFFF"/>
                </a:solidFill>
                <a:latin typeface="Cambria" pitchFamily="34" charset="0"/>
                <a:ea typeface="Cambria" pitchFamily="34" charset="-122"/>
                <a:cs typeface="Cambria" pitchFamily="34" charset="-120"/>
              </a:rPr>
              <a:t>Gegenseitigkeit</a:t>
            </a:r>
            <a:endParaRPr lang="en-US" sz="2500" dirty="0"/>
          </a:p>
        </p:txBody>
      </p:sp>
      <p:sp>
        <p:nvSpPr>
          <p:cNvPr id="16" name="Shape 12"/>
          <p:cNvSpPr/>
          <p:nvPr/>
        </p:nvSpPr>
        <p:spPr>
          <a:xfrm>
            <a:off x="6565392" y="3429000"/>
            <a:ext cx="4709160" cy="1234440"/>
          </a:xfrm>
          <a:prstGeom prst="roundRect">
            <a:avLst>
              <a:gd name="adj" fmla="val 5926"/>
            </a:avLst>
          </a:prstGeom>
          <a:solidFill>
            <a:srgbClr val="24513C"/>
          </a:solidFill>
          <a:ln/>
        </p:spPr>
      </p:sp>
      <p:sp>
        <p:nvSpPr>
          <p:cNvPr id="17" name="Text 13"/>
          <p:cNvSpPr/>
          <p:nvPr/>
        </p:nvSpPr>
        <p:spPr>
          <a:xfrm>
            <a:off x="6839712" y="3429000"/>
            <a:ext cx="4206240" cy="1234440"/>
          </a:xfrm>
          <a:prstGeom prst="rect">
            <a:avLst/>
          </a:prstGeom>
          <a:noFill/>
          <a:ln/>
        </p:spPr>
        <p:txBody>
          <a:bodyPr wrap="square" lIns="0" tIns="0" rIns="0" bIns="0" rtlCol="0" anchor="ctr"/>
          <a:lstStyle/>
          <a:p>
            <a:pPr indent="0" marL="0">
              <a:buNone/>
            </a:pPr>
            <a:r>
              <a:rPr lang="en-US" sz="1500" b="1" dirty="0">
                <a:solidFill>
                  <a:srgbClr val="F2B035"/>
                </a:solidFill>
                <a:latin typeface="Calibri" pitchFamily="34" charset="0"/>
                <a:ea typeface="Calibri" pitchFamily="34" charset="-122"/>
                <a:cs typeface="Calibri" pitchFamily="34" charset="-120"/>
              </a:rPr>
              <a:t>Das Tier bekommt
</a:t>
            </a:r>
            <a:pPr indent="0" marL="0">
              <a:buNone/>
            </a:pPr>
            <a:r>
              <a:rPr lang="en-US" sz="1500" dirty="0">
                <a:solidFill>
                  <a:srgbClr val="D7E5DC"/>
                </a:solidFill>
                <a:latin typeface="Calibri" pitchFamily="34" charset="0"/>
                <a:ea typeface="Calibri" pitchFamily="34" charset="-122"/>
                <a:cs typeface="Calibri" pitchFamily="34" charset="-120"/>
              </a:rPr>
              <a:t>Nahrung: Energie und Nährstoffe.</a:t>
            </a:r>
            <a:endParaRPr lang="en-US" sz="1500" dirty="0"/>
          </a:p>
        </p:txBody>
      </p:sp>
      <p:sp>
        <p:nvSpPr>
          <p:cNvPr id="18" name="Shape 14"/>
          <p:cNvSpPr/>
          <p:nvPr/>
        </p:nvSpPr>
        <p:spPr>
          <a:xfrm>
            <a:off x="6565392" y="4937760"/>
            <a:ext cx="4709160" cy="1234440"/>
          </a:xfrm>
          <a:prstGeom prst="roundRect">
            <a:avLst>
              <a:gd name="adj" fmla="val 5926"/>
            </a:avLst>
          </a:prstGeom>
          <a:solidFill>
            <a:srgbClr val="24513C"/>
          </a:solidFill>
          <a:ln/>
        </p:spPr>
      </p:sp>
      <p:sp>
        <p:nvSpPr>
          <p:cNvPr id="19" name="Text 15"/>
          <p:cNvSpPr/>
          <p:nvPr/>
        </p:nvSpPr>
        <p:spPr>
          <a:xfrm>
            <a:off x="6839712" y="4937760"/>
            <a:ext cx="4206240" cy="1234440"/>
          </a:xfrm>
          <a:prstGeom prst="rect">
            <a:avLst/>
          </a:prstGeom>
          <a:noFill/>
          <a:ln/>
        </p:spPr>
        <p:txBody>
          <a:bodyPr wrap="square" lIns="0" tIns="0" rIns="0" bIns="0" rtlCol="0" anchor="ctr"/>
          <a:lstStyle/>
          <a:p>
            <a:pPr indent="0" marL="0">
              <a:buNone/>
            </a:pPr>
            <a:r>
              <a:rPr lang="en-US" sz="1500" b="1" dirty="0">
                <a:solidFill>
                  <a:srgbClr val="F2B035"/>
                </a:solidFill>
                <a:latin typeface="Calibri" pitchFamily="34" charset="0"/>
                <a:ea typeface="Calibri" pitchFamily="34" charset="-122"/>
                <a:cs typeface="Calibri" pitchFamily="34" charset="-120"/>
              </a:rPr>
              <a:t>Die Pflanze bekommt
</a:t>
            </a:r>
            <a:pPr indent="0" marL="0">
              <a:buNone/>
            </a:pPr>
            <a:r>
              <a:rPr lang="en-US" sz="1500" dirty="0">
                <a:solidFill>
                  <a:srgbClr val="D7E5DC"/>
                </a:solidFill>
                <a:latin typeface="Calibri" pitchFamily="34" charset="0"/>
                <a:ea typeface="Calibri" pitchFamily="34" charset="-122"/>
                <a:cs typeface="Calibri" pitchFamily="34" charset="-120"/>
              </a:rPr>
              <a:t>einen Transportdienst für ihren Pollen.</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14</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Warum Bestäuber für uns alle wichtig sind</a:t>
            </a:r>
            <a:endParaRPr lang="en-US" sz="3000" dirty="0"/>
          </a:p>
        </p:txBody>
      </p:sp>
      <p:sp>
        <p:nvSpPr>
          <p:cNvPr id="5" name="Shape 3"/>
          <p:cNvSpPr/>
          <p:nvPr/>
        </p:nvSpPr>
        <p:spPr>
          <a:xfrm>
            <a:off x="548640" y="1371600"/>
            <a:ext cx="3502152" cy="2240280"/>
          </a:xfrm>
          <a:prstGeom prst="roundRect">
            <a:avLst>
              <a:gd name="adj" fmla="val 4898"/>
            </a:avLst>
          </a:prstGeom>
          <a:solidFill>
            <a:srgbClr val="F3F7F4"/>
          </a:solidFill>
          <a:ln/>
        </p:spPr>
      </p:sp>
      <p:sp>
        <p:nvSpPr>
          <p:cNvPr id="6" name="Text 4"/>
          <p:cNvSpPr/>
          <p:nvPr/>
        </p:nvSpPr>
        <p:spPr>
          <a:xfrm>
            <a:off x="822960" y="1645920"/>
            <a:ext cx="2953512" cy="868680"/>
          </a:xfrm>
          <a:prstGeom prst="rect">
            <a:avLst/>
          </a:prstGeom>
          <a:noFill/>
          <a:ln/>
        </p:spPr>
        <p:txBody>
          <a:bodyPr wrap="square" lIns="0" tIns="0" rIns="0" bIns="0" rtlCol="0" anchor="ctr"/>
          <a:lstStyle/>
          <a:p>
            <a:pPr algn="ctr" indent="0" marL="0">
              <a:buNone/>
            </a:pPr>
            <a:r>
              <a:rPr lang="en-US" sz="4000" b="1" dirty="0">
                <a:solidFill>
                  <a:srgbClr val="F2B035"/>
                </a:solidFill>
                <a:latin typeface="Cambria" pitchFamily="34" charset="0"/>
                <a:ea typeface="Cambria" pitchFamily="34" charset="-122"/>
                <a:cs typeface="Cambria" pitchFamily="34" charset="-120"/>
              </a:rPr>
              <a:t>rund 80 %</a:t>
            </a:r>
            <a:endParaRPr lang="en-US" sz="4000" dirty="0"/>
          </a:p>
        </p:txBody>
      </p:sp>
      <p:sp>
        <p:nvSpPr>
          <p:cNvPr id="7" name="Text 5"/>
          <p:cNvSpPr/>
          <p:nvPr/>
        </p:nvSpPr>
        <p:spPr>
          <a:xfrm>
            <a:off x="868680" y="2606040"/>
            <a:ext cx="2862072" cy="914400"/>
          </a:xfrm>
          <a:prstGeom prst="rect">
            <a:avLst/>
          </a:prstGeom>
          <a:noFill/>
          <a:ln/>
        </p:spPr>
        <p:txBody>
          <a:bodyPr wrap="square" lIns="0" tIns="0" rIns="0" bIns="0" rtlCol="0" anchor="t"/>
          <a:lstStyle/>
          <a:p>
            <a:pPr algn="ctr" indent="0" marL="0">
              <a:lnSpc>
                <a:spcPct val="115000"/>
              </a:lnSpc>
              <a:buNone/>
            </a:pPr>
            <a:r>
              <a:rPr lang="en-US" sz="1350" dirty="0">
                <a:solidFill>
                  <a:srgbClr val="1E2B24"/>
                </a:solidFill>
                <a:latin typeface="Calibri" pitchFamily="34" charset="0"/>
                <a:ea typeface="Calibri" pitchFamily="34" charset="-122"/>
                <a:cs typeface="Calibri" pitchFamily="34" charset="-120"/>
              </a:rPr>
              <a:t>der Wild- und Nutzpflanzen bei uns profitieren von Tierbestäubung</a:t>
            </a:r>
            <a:endParaRPr lang="en-US" sz="1350" dirty="0"/>
          </a:p>
        </p:txBody>
      </p:sp>
      <p:sp>
        <p:nvSpPr>
          <p:cNvPr id="8" name="Shape 6"/>
          <p:cNvSpPr/>
          <p:nvPr/>
        </p:nvSpPr>
        <p:spPr>
          <a:xfrm>
            <a:off x="4325112" y="1371600"/>
            <a:ext cx="3502152" cy="2240280"/>
          </a:xfrm>
          <a:prstGeom prst="roundRect">
            <a:avLst>
              <a:gd name="adj" fmla="val 4898"/>
            </a:avLst>
          </a:prstGeom>
          <a:solidFill>
            <a:srgbClr val="F3F7F4"/>
          </a:solidFill>
          <a:ln/>
        </p:spPr>
      </p:sp>
      <p:sp>
        <p:nvSpPr>
          <p:cNvPr id="9" name="Text 7"/>
          <p:cNvSpPr/>
          <p:nvPr/>
        </p:nvSpPr>
        <p:spPr>
          <a:xfrm>
            <a:off x="4599432" y="1645920"/>
            <a:ext cx="2953512" cy="868680"/>
          </a:xfrm>
          <a:prstGeom prst="rect">
            <a:avLst/>
          </a:prstGeom>
          <a:noFill/>
          <a:ln/>
        </p:spPr>
        <p:txBody>
          <a:bodyPr wrap="square" lIns="0" tIns="0" rIns="0" bIns="0" rtlCol="0" anchor="ctr"/>
          <a:lstStyle/>
          <a:p>
            <a:pPr algn="ctr" indent="0" marL="0">
              <a:buNone/>
            </a:pPr>
            <a:r>
              <a:rPr lang="en-US" sz="4000" b="1" dirty="0">
                <a:solidFill>
                  <a:srgbClr val="2E7D4F"/>
                </a:solidFill>
                <a:latin typeface="Cambria" pitchFamily="34" charset="0"/>
                <a:ea typeface="Cambria" pitchFamily="34" charset="-122"/>
                <a:cs typeface="Cambria" pitchFamily="34" charset="-120"/>
              </a:rPr>
              <a:t>600</a:t>
            </a:r>
            <a:endParaRPr lang="en-US" sz="4000" dirty="0"/>
          </a:p>
        </p:txBody>
      </p:sp>
      <p:sp>
        <p:nvSpPr>
          <p:cNvPr id="10" name="Text 8"/>
          <p:cNvSpPr/>
          <p:nvPr/>
        </p:nvSpPr>
        <p:spPr>
          <a:xfrm>
            <a:off x="4645152" y="2606040"/>
            <a:ext cx="2862072" cy="914400"/>
          </a:xfrm>
          <a:prstGeom prst="rect">
            <a:avLst/>
          </a:prstGeom>
          <a:noFill/>
          <a:ln/>
        </p:spPr>
        <p:txBody>
          <a:bodyPr wrap="square" lIns="0" tIns="0" rIns="0" bIns="0" rtlCol="0" anchor="t"/>
          <a:lstStyle/>
          <a:p>
            <a:pPr algn="ctr" indent="0" marL="0">
              <a:lnSpc>
                <a:spcPct val="115000"/>
              </a:lnSpc>
              <a:buNone/>
            </a:pPr>
            <a:r>
              <a:rPr lang="en-US" sz="1350" dirty="0">
                <a:solidFill>
                  <a:srgbClr val="1E2B24"/>
                </a:solidFill>
                <a:latin typeface="Calibri" pitchFamily="34" charset="0"/>
                <a:ea typeface="Calibri" pitchFamily="34" charset="-122"/>
                <a:cs typeface="Calibri" pitchFamily="34" charset="-120"/>
              </a:rPr>
              <a:t>Wildbienenarten leben in der Schweiz – viele stehen auf der Roten Liste</a:t>
            </a:r>
            <a:endParaRPr lang="en-US" sz="1350" dirty="0"/>
          </a:p>
        </p:txBody>
      </p:sp>
      <p:sp>
        <p:nvSpPr>
          <p:cNvPr id="11" name="Shape 9"/>
          <p:cNvSpPr/>
          <p:nvPr/>
        </p:nvSpPr>
        <p:spPr>
          <a:xfrm>
            <a:off x="8101584" y="1371600"/>
            <a:ext cx="3502152" cy="2240280"/>
          </a:xfrm>
          <a:prstGeom prst="roundRect">
            <a:avLst>
              <a:gd name="adj" fmla="val 4898"/>
            </a:avLst>
          </a:prstGeom>
          <a:solidFill>
            <a:srgbClr val="F3F7F4"/>
          </a:solidFill>
          <a:ln/>
        </p:spPr>
      </p:sp>
      <p:sp>
        <p:nvSpPr>
          <p:cNvPr id="12" name="Text 10"/>
          <p:cNvSpPr/>
          <p:nvPr/>
        </p:nvSpPr>
        <p:spPr>
          <a:xfrm>
            <a:off x="8375904" y="1645920"/>
            <a:ext cx="2953512" cy="868680"/>
          </a:xfrm>
          <a:prstGeom prst="rect">
            <a:avLst/>
          </a:prstGeom>
          <a:noFill/>
          <a:ln/>
        </p:spPr>
        <p:txBody>
          <a:bodyPr wrap="square" lIns="0" tIns="0" rIns="0" bIns="0" rtlCol="0" anchor="ctr"/>
          <a:lstStyle/>
          <a:p>
            <a:pPr algn="ctr" indent="0" marL="0">
              <a:buNone/>
            </a:pPr>
            <a:r>
              <a:rPr lang="en-US" sz="4000" b="1" dirty="0">
                <a:solidFill>
                  <a:srgbClr val="C8577E"/>
                </a:solidFill>
                <a:latin typeface="Cambria" pitchFamily="34" charset="0"/>
                <a:ea typeface="Cambria" pitchFamily="34" charset="-122"/>
                <a:cs typeface="Cambria" pitchFamily="34" charset="-120"/>
              </a:rPr>
              <a:t>jeder 3.</a:t>
            </a:r>
            <a:endParaRPr lang="en-US" sz="4000" dirty="0"/>
          </a:p>
        </p:txBody>
      </p:sp>
      <p:sp>
        <p:nvSpPr>
          <p:cNvPr id="13" name="Text 11"/>
          <p:cNvSpPr/>
          <p:nvPr/>
        </p:nvSpPr>
        <p:spPr>
          <a:xfrm>
            <a:off x="8421624" y="2606040"/>
            <a:ext cx="2862072" cy="914400"/>
          </a:xfrm>
          <a:prstGeom prst="rect">
            <a:avLst/>
          </a:prstGeom>
          <a:noFill/>
          <a:ln/>
        </p:spPr>
        <p:txBody>
          <a:bodyPr wrap="square" lIns="0" tIns="0" rIns="0" bIns="0" rtlCol="0" anchor="t"/>
          <a:lstStyle/>
          <a:p>
            <a:pPr algn="ctr" indent="0" marL="0">
              <a:lnSpc>
                <a:spcPct val="115000"/>
              </a:lnSpc>
              <a:buNone/>
            </a:pPr>
            <a:r>
              <a:rPr lang="en-US" sz="1350" dirty="0">
                <a:solidFill>
                  <a:srgbClr val="1E2B24"/>
                </a:solidFill>
                <a:latin typeface="Calibri" pitchFamily="34" charset="0"/>
                <a:ea typeface="Calibri" pitchFamily="34" charset="-122"/>
                <a:cs typeface="Calibri" pitchFamily="34" charset="-120"/>
              </a:rPr>
              <a:t>Bissen unserer Nahrung hängt indirekt an Bestäubern</a:t>
            </a:r>
            <a:endParaRPr lang="en-US" sz="1350" dirty="0"/>
          </a:p>
        </p:txBody>
      </p:sp>
      <p:sp>
        <p:nvSpPr>
          <p:cNvPr id="14" name="Shape 12"/>
          <p:cNvSpPr/>
          <p:nvPr/>
        </p:nvSpPr>
        <p:spPr>
          <a:xfrm>
            <a:off x="548640" y="3840480"/>
            <a:ext cx="11091672" cy="2240280"/>
          </a:xfrm>
          <a:prstGeom prst="roundRect">
            <a:avLst>
              <a:gd name="adj" fmla="val 4898"/>
            </a:avLst>
          </a:prstGeom>
          <a:solidFill>
            <a:srgbClr val="E6F1E9"/>
          </a:solidFill>
          <a:ln/>
        </p:spPr>
      </p:sp>
      <p:pic>
        <p:nvPicPr>
          <p:cNvPr id="15" name="Image 0" descr="preencoded.png">    </p:cNvPr>
          <p:cNvPicPr>
            <a:picLocks noChangeAspect="1"/>
          </p:cNvPicPr>
          <p:nvPr/>
        </p:nvPicPr>
        <p:blipFill>
          <a:blip r:embed="rId1"/>
          <a:stretch>
            <a:fillRect/>
          </a:stretch>
        </p:blipFill>
        <p:spPr>
          <a:xfrm>
            <a:off x="914400" y="4160520"/>
            <a:ext cx="640080" cy="640080"/>
          </a:xfrm>
          <a:prstGeom prst="rect">
            <a:avLst/>
          </a:prstGeom>
        </p:spPr>
      </p:pic>
      <p:sp>
        <p:nvSpPr>
          <p:cNvPr id="16" name="Text 13"/>
          <p:cNvSpPr/>
          <p:nvPr/>
        </p:nvSpPr>
        <p:spPr>
          <a:xfrm>
            <a:off x="1783080" y="4160520"/>
            <a:ext cx="9509760" cy="411480"/>
          </a:xfrm>
          <a:prstGeom prst="rect">
            <a:avLst/>
          </a:prstGeom>
          <a:noFill/>
          <a:ln/>
        </p:spPr>
        <p:txBody>
          <a:bodyPr wrap="square" lIns="0" tIns="0" rIns="0" bIns="0" rtlCol="0" anchor="ctr"/>
          <a:lstStyle/>
          <a:p>
            <a:pPr indent="0" marL="0">
              <a:buNone/>
            </a:pPr>
            <a:r>
              <a:rPr lang="en-US" sz="2000" b="1" dirty="0">
                <a:solidFill>
                  <a:srgbClr val="15382A"/>
                </a:solidFill>
                <a:latin typeface="Cambria" pitchFamily="34" charset="0"/>
                <a:ea typeface="Cambria" pitchFamily="34" charset="-122"/>
                <a:cs typeface="Cambria" pitchFamily="34" charset="-120"/>
              </a:rPr>
              <a:t>Ohne ausreichende Bestäubung bilden Pflanzen weniger Früchte und Samen</a:t>
            </a:r>
            <a:endParaRPr lang="en-US" sz="2000" dirty="0"/>
          </a:p>
        </p:txBody>
      </p:sp>
      <p:sp>
        <p:nvSpPr>
          <p:cNvPr id="17" name="Text 14"/>
          <p:cNvSpPr/>
          <p:nvPr/>
        </p:nvSpPr>
        <p:spPr>
          <a:xfrm>
            <a:off x="1783080" y="4663440"/>
            <a:ext cx="9509760" cy="457200"/>
          </a:xfrm>
          <a:prstGeom prst="rect">
            <a:avLst/>
          </a:prstGeom>
          <a:noFill/>
          <a:ln/>
        </p:spPr>
        <p:txBody>
          <a:bodyPr wrap="square" lIns="0" tIns="0" rIns="0" bIns="0" rtlCol="0" anchor="t"/>
          <a:lstStyle/>
          <a:p>
            <a:pPr indent="0" marL="0">
              <a:lnSpc>
                <a:spcPct val="115000"/>
              </a:lnSpc>
              <a:buNone/>
            </a:pPr>
            <a:r>
              <a:rPr lang="en-US" sz="1500" dirty="0">
                <a:solidFill>
                  <a:srgbClr val="1E2B24"/>
                </a:solidFill>
                <a:latin typeface="Calibri" pitchFamily="34" charset="0"/>
                <a:ea typeface="Calibri" pitchFamily="34" charset="-122"/>
                <a:cs typeface="Calibri" pitchFamily="34" charset="-120"/>
              </a:rPr>
              <a:t>Betroffen sind nicht nur unsere Lebensmittel, sondern auch Wildpflanzen, Tiere, ganze Ökosysteme und die Landwirtschaft.</a:t>
            </a:r>
            <a:endParaRPr lang="en-US" sz="1500" dirty="0"/>
          </a:p>
        </p:txBody>
      </p:sp>
      <p:sp>
        <p:nvSpPr>
          <p:cNvPr id="18" name="Text 15"/>
          <p:cNvSpPr/>
          <p:nvPr/>
        </p:nvSpPr>
        <p:spPr>
          <a:xfrm>
            <a:off x="1783080" y="5257800"/>
            <a:ext cx="9509760" cy="411480"/>
          </a:xfrm>
          <a:prstGeom prst="rect">
            <a:avLst/>
          </a:prstGeom>
          <a:noFill/>
          <a:ln/>
        </p:spPr>
        <p:txBody>
          <a:bodyPr wrap="square" lIns="0" tIns="0" rIns="0" bIns="0" rtlCol="0" anchor="ctr"/>
          <a:lstStyle/>
          <a:p>
            <a:pPr indent="0" marL="0">
              <a:buNone/>
            </a:pPr>
            <a:r>
              <a:rPr lang="en-US" sz="1500" b="1" dirty="0">
                <a:solidFill>
                  <a:srgbClr val="2E7D4F"/>
                </a:solidFill>
                <a:latin typeface="Calibri" pitchFamily="34" charset="0"/>
                <a:ea typeface="Calibri" pitchFamily="34" charset="-122"/>
                <a:cs typeface="Calibri" pitchFamily="34" charset="-120"/>
              </a:rPr>
              <a:t>Äpfel · Erdbeeren · Kirschen · Kürbisse · Gurken · Beeren · Raps · Mandeln · Kakao</a:t>
            </a:r>
            <a:endParaRPr lang="en-US" sz="1500" dirty="0"/>
          </a:p>
        </p:txBody>
      </p:sp>
      <p:sp>
        <p:nvSpPr>
          <p:cNvPr id="19" name="Text 16"/>
          <p:cNvSpPr/>
          <p:nvPr/>
        </p:nvSpPr>
        <p:spPr>
          <a:xfrm>
            <a:off x="548640" y="6217920"/>
            <a:ext cx="11091672" cy="320040"/>
          </a:xfrm>
          <a:prstGeom prst="rect">
            <a:avLst/>
          </a:prstGeom>
          <a:noFill/>
          <a:ln/>
        </p:spPr>
        <p:txBody>
          <a:bodyPr wrap="square" lIns="0" tIns="0" rIns="0" bIns="0" rtlCol="0" anchor="ctr"/>
          <a:lstStyle/>
          <a:p>
            <a:pPr indent="0" marL="0">
              <a:buNone/>
            </a:pPr>
            <a:r>
              <a:rPr lang="en-US" sz="1050" dirty="0">
                <a:solidFill>
                  <a:srgbClr val="68786E"/>
                </a:solidFill>
                <a:latin typeface="Calibri" pitchFamily="34" charset="0"/>
                <a:ea typeface="Calibri" pitchFamily="34" charset="-122"/>
                <a:cs typeface="Calibri" pitchFamily="34" charset="-120"/>
              </a:rPr>
              <a:t>Zahlen: Insekten bestäuben rund 80 % der Wild- und Kulturpflanzen (Springer 2022, EU-Interreg-Projekt BEESPOKE).</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15</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Blüte und Bestäuber passen zueinander</a:t>
            </a:r>
            <a:endParaRPr lang="en-US" sz="3000" dirty="0"/>
          </a:p>
        </p:txBody>
      </p:sp>
      <p:sp>
        <p:nvSpPr>
          <p:cNvPr id="5" name="Text 3"/>
          <p:cNvSpPr/>
          <p:nvPr/>
        </p:nvSpPr>
        <p:spPr>
          <a:xfrm>
            <a:off x="548640" y="1280160"/>
            <a:ext cx="11091672" cy="914400"/>
          </a:xfrm>
          <a:prstGeom prst="rect">
            <a:avLst/>
          </a:prstGeom>
          <a:noFill/>
          <a:ln/>
        </p:spPr>
        <p:txBody>
          <a:bodyPr wrap="square" lIns="0" tIns="0" rIns="0" bIns="0" rtlCol="0" anchor="t"/>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Blüten sehen nicht zufällig so aus, wie sie aussehen. Form, Farbe und Duft sind daran angepasst, welches Tier sie besucht. Über sehr lange Zeiträume haben sich Pflanzen und ihre Bestäuber gemeinsam weiterentwickelt. Das nennt man Koevolution.</a:t>
            </a:r>
            <a:endParaRPr lang="en-US" sz="1600" dirty="0"/>
          </a:p>
        </p:txBody>
      </p:sp>
      <p:sp>
        <p:nvSpPr>
          <p:cNvPr id="6" name="Shape 4"/>
          <p:cNvSpPr/>
          <p:nvPr/>
        </p:nvSpPr>
        <p:spPr>
          <a:xfrm>
            <a:off x="548640" y="2377440"/>
            <a:ext cx="3502152" cy="2788920"/>
          </a:xfrm>
          <a:prstGeom prst="roundRect">
            <a:avLst>
              <a:gd name="adj" fmla="val 3934"/>
            </a:avLst>
          </a:prstGeom>
          <a:solidFill>
            <a:srgbClr val="FCF0DA"/>
          </a:solidFill>
          <a:ln/>
        </p:spPr>
      </p:sp>
      <p:sp>
        <p:nvSpPr>
          <p:cNvPr id="7" name="Shape 5"/>
          <p:cNvSpPr/>
          <p:nvPr/>
        </p:nvSpPr>
        <p:spPr>
          <a:xfrm>
            <a:off x="822960" y="2697480"/>
            <a:ext cx="914400" cy="914400"/>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1024128" y="2898648"/>
            <a:ext cx="512064" cy="512064"/>
          </a:xfrm>
          <a:prstGeom prst="rect">
            <a:avLst/>
          </a:prstGeom>
        </p:spPr>
      </p:pic>
      <p:sp>
        <p:nvSpPr>
          <p:cNvPr id="9" name="Text 6"/>
          <p:cNvSpPr/>
          <p:nvPr/>
        </p:nvSpPr>
        <p:spPr>
          <a:xfrm>
            <a:off x="1874520" y="2880360"/>
            <a:ext cx="2011680" cy="411480"/>
          </a:xfrm>
          <a:prstGeom prst="rect">
            <a:avLst/>
          </a:prstGeom>
          <a:noFill/>
          <a:ln/>
        </p:spPr>
        <p:txBody>
          <a:bodyPr wrap="square" lIns="0" tIns="0" rIns="0" bIns="0" rtlCol="0" anchor="ctr"/>
          <a:lstStyle/>
          <a:p>
            <a:pPr indent="0" marL="0">
              <a:buNone/>
            </a:pPr>
            <a:r>
              <a:rPr lang="en-US" sz="1800" b="1" dirty="0">
                <a:solidFill>
                  <a:srgbClr val="15382A"/>
                </a:solidFill>
                <a:latin typeface="Cambria" pitchFamily="34" charset="0"/>
                <a:ea typeface="Cambria" pitchFamily="34" charset="-122"/>
                <a:cs typeface="Cambria" pitchFamily="34" charset="-120"/>
              </a:rPr>
              <a:t>Bienenblüte</a:t>
            </a:r>
            <a:endParaRPr lang="en-US" sz="1800" dirty="0"/>
          </a:p>
        </p:txBody>
      </p:sp>
      <p:sp>
        <p:nvSpPr>
          <p:cNvPr id="10" name="Text 7"/>
          <p:cNvSpPr/>
          <p:nvPr/>
        </p:nvSpPr>
        <p:spPr>
          <a:xfrm>
            <a:off x="822960" y="3794760"/>
            <a:ext cx="2953512" cy="118872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Landeplatz zum Draufsitzen, Saftmale als Wegweiser, blau bis gelb – Rot sehen Bienen kaum.</a:t>
            </a:r>
            <a:endParaRPr lang="en-US" sz="1350" dirty="0"/>
          </a:p>
        </p:txBody>
      </p:sp>
      <p:sp>
        <p:nvSpPr>
          <p:cNvPr id="11" name="Shape 8"/>
          <p:cNvSpPr/>
          <p:nvPr/>
        </p:nvSpPr>
        <p:spPr>
          <a:xfrm>
            <a:off x="4325112" y="2377440"/>
            <a:ext cx="3502152" cy="2788920"/>
          </a:xfrm>
          <a:prstGeom prst="roundRect">
            <a:avLst>
              <a:gd name="adj" fmla="val 3934"/>
            </a:avLst>
          </a:prstGeom>
          <a:solidFill>
            <a:srgbClr val="F8E6ED"/>
          </a:solidFill>
          <a:ln/>
        </p:spPr>
      </p:sp>
      <p:sp>
        <p:nvSpPr>
          <p:cNvPr id="12" name="Shape 9"/>
          <p:cNvSpPr/>
          <p:nvPr/>
        </p:nvSpPr>
        <p:spPr>
          <a:xfrm>
            <a:off x="4599432" y="2697480"/>
            <a:ext cx="914400" cy="914400"/>
          </a:xfrm>
          <a:prstGeom prst="ellipse">
            <a:avLst/>
          </a:prstGeom>
          <a:solidFill>
            <a:srgbClr val="FFFFFF"/>
          </a:solidFill>
          <a:ln/>
        </p:spPr>
      </p:sp>
      <p:pic>
        <p:nvPicPr>
          <p:cNvPr id="13" name="Image 1" descr="preencoded.png">    </p:cNvPr>
          <p:cNvPicPr>
            <a:picLocks noChangeAspect="1"/>
          </p:cNvPicPr>
          <p:nvPr/>
        </p:nvPicPr>
        <p:blipFill>
          <a:blip r:embed="rId2"/>
          <a:stretch>
            <a:fillRect/>
          </a:stretch>
        </p:blipFill>
        <p:spPr>
          <a:xfrm>
            <a:off x="4800600" y="2898648"/>
            <a:ext cx="512064" cy="512064"/>
          </a:xfrm>
          <a:prstGeom prst="rect">
            <a:avLst/>
          </a:prstGeom>
        </p:spPr>
      </p:pic>
      <p:sp>
        <p:nvSpPr>
          <p:cNvPr id="14" name="Text 10"/>
          <p:cNvSpPr/>
          <p:nvPr/>
        </p:nvSpPr>
        <p:spPr>
          <a:xfrm>
            <a:off x="5650992" y="2880360"/>
            <a:ext cx="2011680" cy="411480"/>
          </a:xfrm>
          <a:prstGeom prst="rect">
            <a:avLst/>
          </a:prstGeom>
          <a:noFill/>
          <a:ln/>
        </p:spPr>
        <p:txBody>
          <a:bodyPr wrap="square" lIns="0" tIns="0" rIns="0" bIns="0" rtlCol="0" anchor="ctr"/>
          <a:lstStyle/>
          <a:p>
            <a:pPr indent="0" marL="0">
              <a:buNone/>
            </a:pPr>
            <a:r>
              <a:rPr lang="en-US" sz="1800" b="1" dirty="0">
                <a:solidFill>
                  <a:srgbClr val="15382A"/>
                </a:solidFill>
                <a:latin typeface="Cambria" pitchFamily="34" charset="0"/>
                <a:ea typeface="Cambria" pitchFamily="34" charset="-122"/>
                <a:cs typeface="Cambria" pitchFamily="34" charset="-120"/>
              </a:rPr>
              <a:t>Vogelblüte</a:t>
            </a:r>
            <a:endParaRPr lang="en-US" sz="1800" dirty="0"/>
          </a:p>
        </p:txBody>
      </p:sp>
      <p:sp>
        <p:nvSpPr>
          <p:cNvPr id="15" name="Text 11"/>
          <p:cNvSpPr/>
          <p:nvPr/>
        </p:nvSpPr>
        <p:spPr>
          <a:xfrm>
            <a:off x="4599432" y="3794760"/>
            <a:ext cx="2953512" cy="118872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Kräftiges Rot, stabile Röhrenform, viel Nektar. Kein Landeplatz nötig – Kolibris schweben.</a:t>
            </a:r>
            <a:endParaRPr lang="en-US" sz="1350" dirty="0"/>
          </a:p>
        </p:txBody>
      </p:sp>
      <p:sp>
        <p:nvSpPr>
          <p:cNvPr id="16" name="Shape 12"/>
          <p:cNvSpPr/>
          <p:nvPr/>
        </p:nvSpPr>
        <p:spPr>
          <a:xfrm>
            <a:off x="8101584" y="2377440"/>
            <a:ext cx="3502152" cy="2788920"/>
          </a:xfrm>
          <a:prstGeom prst="roundRect">
            <a:avLst>
              <a:gd name="adj" fmla="val 3934"/>
            </a:avLst>
          </a:prstGeom>
          <a:solidFill>
            <a:srgbClr val="E6F1E9"/>
          </a:solidFill>
          <a:ln/>
        </p:spPr>
      </p:sp>
      <p:sp>
        <p:nvSpPr>
          <p:cNvPr id="17" name="Shape 13"/>
          <p:cNvSpPr/>
          <p:nvPr/>
        </p:nvSpPr>
        <p:spPr>
          <a:xfrm>
            <a:off x="8375904" y="2697480"/>
            <a:ext cx="914400" cy="914400"/>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8577072" y="2898648"/>
            <a:ext cx="512064" cy="512064"/>
          </a:xfrm>
          <a:prstGeom prst="rect">
            <a:avLst/>
          </a:prstGeom>
        </p:spPr>
      </p:pic>
      <p:sp>
        <p:nvSpPr>
          <p:cNvPr id="19" name="Text 14"/>
          <p:cNvSpPr/>
          <p:nvPr/>
        </p:nvSpPr>
        <p:spPr>
          <a:xfrm>
            <a:off x="9427464" y="2880360"/>
            <a:ext cx="2011680" cy="411480"/>
          </a:xfrm>
          <a:prstGeom prst="rect">
            <a:avLst/>
          </a:prstGeom>
          <a:noFill/>
          <a:ln/>
        </p:spPr>
        <p:txBody>
          <a:bodyPr wrap="square" lIns="0" tIns="0" rIns="0" bIns="0" rtlCol="0" anchor="ctr"/>
          <a:lstStyle/>
          <a:p>
            <a:pPr indent="0" marL="0">
              <a:buNone/>
            </a:pPr>
            <a:r>
              <a:rPr lang="en-US" sz="1800" b="1" dirty="0">
                <a:solidFill>
                  <a:srgbClr val="15382A"/>
                </a:solidFill>
                <a:latin typeface="Cambria" pitchFamily="34" charset="0"/>
                <a:ea typeface="Cambria" pitchFamily="34" charset="-122"/>
                <a:cs typeface="Cambria" pitchFamily="34" charset="-120"/>
              </a:rPr>
              <a:t>Fledermausblüte</a:t>
            </a:r>
            <a:endParaRPr lang="en-US" sz="1800" dirty="0"/>
          </a:p>
        </p:txBody>
      </p:sp>
      <p:sp>
        <p:nvSpPr>
          <p:cNvPr id="20" name="Text 15"/>
          <p:cNvSpPr/>
          <p:nvPr/>
        </p:nvSpPr>
        <p:spPr>
          <a:xfrm>
            <a:off x="8375904" y="3794760"/>
            <a:ext cx="2953512" cy="118872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Öffnet sich nachts, kräftiger Geruch, gross und robust genug für ein Säugetier.</a:t>
            </a:r>
            <a:endParaRPr lang="en-US" sz="1350" dirty="0"/>
          </a:p>
        </p:txBody>
      </p:sp>
      <p:sp>
        <p:nvSpPr>
          <p:cNvPr id="21" name="Shape 16"/>
          <p:cNvSpPr/>
          <p:nvPr/>
        </p:nvSpPr>
        <p:spPr>
          <a:xfrm>
            <a:off x="548640" y="5440680"/>
            <a:ext cx="11091672" cy="868680"/>
          </a:xfrm>
          <a:prstGeom prst="roundRect">
            <a:avLst>
              <a:gd name="adj" fmla="val 12632"/>
            </a:avLst>
          </a:prstGeom>
          <a:solidFill>
            <a:srgbClr val="F3F7F4"/>
          </a:solidFill>
          <a:ln/>
        </p:spPr>
      </p:sp>
      <p:pic>
        <p:nvPicPr>
          <p:cNvPr id="22" name="Image 3" descr="preencoded.png">    </p:cNvPr>
          <p:cNvPicPr>
            <a:picLocks noChangeAspect="1"/>
          </p:cNvPicPr>
          <p:nvPr/>
        </p:nvPicPr>
        <p:blipFill>
          <a:blip r:embed="rId4"/>
          <a:stretch>
            <a:fillRect/>
          </a:stretch>
        </p:blipFill>
        <p:spPr>
          <a:xfrm>
            <a:off x="868680" y="5632704"/>
            <a:ext cx="475488" cy="475488"/>
          </a:xfrm>
          <a:prstGeom prst="rect">
            <a:avLst/>
          </a:prstGeom>
        </p:spPr>
      </p:pic>
      <p:sp>
        <p:nvSpPr>
          <p:cNvPr id="23" name="Text 17"/>
          <p:cNvSpPr/>
          <p:nvPr/>
        </p:nvSpPr>
        <p:spPr>
          <a:xfrm>
            <a:off x="1508760" y="5440680"/>
            <a:ext cx="9784080" cy="868680"/>
          </a:xfrm>
          <a:prstGeom prst="rect">
            <a:avLst/>
          </a:prstGeom>
          <a:noFill/>
          <a:ln/>
        </p:spPr>
        <p:txBody>
          <a:bodyPr wrap="square" lIns="0" tIns="0" rIns="0" bIns="0" rtlCol="0" anchor="ctr"/>
          <a:lstStyle/>
          <a:p>
            <a:pPr indent="0" marL="0">
              <a:buNone/>
            </a:pPr>
            <a:r>
              <a:rPr lang="en-US" sz="1500" dirty="0">
                <a:solidFill>
                  <a:srgbClr val="1E2B24"/>
                </a:solidFill>
                <a:latin typeface="Calibri" pitchFamily="34" charset="0"/>
                <a:ea typeface="Calibri" pitchFamily="34" charset="-122"/>
                <a:cs typeface="Calibri" pitchFamily="34" charset="-120"/>
              </a:rPr>
              <a:t>Manche Blüten passen sogar nur noch zu einer einzigen Insektenart. Verschwindet das Insekt, hat die Pflanze ein Problem.</a:t>
            </a:r>
            <a:endParaRPr lang="en-US" sz="15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16</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Alles zusammen: vom Blütenblatt zum Apfel</a:t>
            </a:r>
            <a:endParaRPr lang="en-US" sz="3000" dirty="0"/>
          </a:p>
        </p:txBody>
      </p:sp>
      <p:sp>
        <p:nvSpPr>
          <p:cNvPr id="5" name="Shape 3"/>
          <p:cNvSpPr/>
          <p:nvPr/>
        </p:nvSpPr>
        <p:spPr>
          <a:xfrm>
            <a:off x="548640" y="1371600"/>
            <a:ext cx="3502152" cy="2057400"/>
          </a:xfrm>
          <a:prstGeom prst="roundRect">
            <a:avLst>
              <a:gd name="adj" fmla="val 5333"/>
            </a:avLst>
          </a:prstGeom>
          <a:solidFill>
            <a:srgbClr val="F3F7F4"/>
          </a:solidFill>
          <a:ln/>
        </p:spPr>
      </p:sp>
      <p:sp>
        <p:nvSpPr>
          <p:cNvPr id="6" name="Shape 4"/>
          <p:cNvSpPr/>
          <p:nvPr/>
        </p:nvSpPr>
        <p:spPr>
          <a:xfrm>
            <a:off x="822960" y="1645920"/>
            <a:ext cx="502920" cy="502920"/>
          </a:xfrm>
          <a:prstGeom prst="ellipse">
            <a:avLst/>
          </a:prstGeom>
          <a:solidFill>
            <a:srgbClr val="F2B035"/>
          </a:solidFill>
          <a:ln/>
        </p:spPr>
      </p:sp>
      <p:sp>
        <p:nvSpPr>
          <p:cNvPr id="7" name="Text 5"/>
          <p:cNvSpPr/>
          <p:nvPr/>
        </p:nvSpPr>
        <p:spPr>
          <a:xfrm>
            <a:off x="822960" y="164592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1</a:t>
            </a:r>
            <a:endParaRPr lang="en-US" sz="1700" dirty="0"/>
          </a:p>
        </p:txBody>
      </p:sp>
      <p:sp>
        <p:nvSpPr>
          <p:cNvPr id="8" name="Text 6"/>
          <p:cNvSpPr/>
          <p:nvPr/>
        </p:nvSpPr>
        <p:spPr>
          <a:xfrm>
            <a:off x="1508760" y="1682496"/>
            <a:ext cx="228600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Anflug</a:t>
            </a:r>
            <a:endParaRPr lang="en-US" sz="1900" dirty="0"/>
          </a:p>
        </p:txBody>
      </p:sp>
      <p:sp>
        <p:nvSpPr>
          <p:cNvPr id="9" name="Text 7"/>
          <p:cNvSpPr/>
          <p:nvPr/>
        </p:nvSpPr>
        <p:spPr>
          <a:xfrm>
            <a:off x="822960" y="233172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Eine Biene riecht die Apfelblüte und landet darauf.</a:t>
            </a:r>
            <a:endParaRPr lang="en-US" sz="1350" dirty="0"/>
          </a:p>
        </p:txBody>
      </p:sp>
      <p:sp>
        <p:nvSpPr>
          <p:cNvPr id="10" name="Shape 8"/>
          <p:cNvSpPr/>
          <p:nvPr/>
        </p:nvSpPr>
        <p:spPr>
          <a:xfrm>
            <a:off x="4325112" y="1371600"/>
            <a:ext cx="3502152" cy="2057400"/>
          </a:xfrm>
          <a:prstGeom prst="roundRect">
            <a:avLst>
              <a:gd name="adj" fmla="val 5333"/>
            </a:avLst>
          </a:prstGeom>
          <a:solidFill>
            <a:srgbClr val="F3F7F4"/>
          </a:solidFill>
          <a:ln/>
        </p:spPr>
      </p:sp>
      <p:sp>
        <p:nvSpPr>
          <p:cNvPr id="11" name="Shape 9"/>
          <p:cNvSpPr/>
          <p:nvPr/>
        </p:nvSpPr>
        <p:spPr>
          <a:xfrm>
            <a:off x="4599432" y="1645920"/>
            <a:ext cx="502920" cy="502920"/>
          </a:xfrm>
          <a:prstGeom prst="ellipse">
            <a:avLst/>
          </a:prstGeom>
          <a:solidFill>
            <a:srgbClr val="F2B035"/>
          </a:solidFill>
          <a:ln/>
        </p:spPr>
      </p:sp>
      <p:sp>
        <p:nvSpPr>
          <p:cNvPr id="12" name="Text 10"/>
          <p:cNvSpPr/>
          <p:nvPr/>
        </p:nvSpPr>
        <p:spPr>
          <a:xfrm>
            <a:off x="4599432" y="164592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2</a:t>
            </a:r>
            <a:endParaRPr lang="en-US" sz="1700" dirty="0"/>
          </a:p>
        </p:txBody>
      </p:sp>
      <p:sp>
        <p:nvSpPr>
          <p:cNvPr id="13" name="Text 11"/>
          <p:cNvSpPr/>
          <p:nvPr/>
        </p:nvSpPr>
        <p:spPr>
          <a:xfrm>
            <a:off x="5285232" y="1682496"/>
            <a:ext cx="228600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Beladung</a:t>
            </a:r>
            <a:endParaRPr lang="en-US" sz="1900" dirty="0"/>
          </a:p>
        </p:txBody>
      </p:sp>
      <p:sp>
        <p:nvSpPr>
          <p:cNvPr id="14" name="Text 12"/>
          <p:cNvSpPr/>
          <p:nvPr/>
        </p:nvSpPr>
        <p:spPr>
          <a:xfrm>
            <a:off x="4599432" y="233172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Beim Nektartrinken streift sie die Staubblätter, Pollen bleibt haften.</a:t>
            </a:r>
            <a:endParaRPr lang="en-US" sz="1350" dirty="0"/>
          </a:p>
        </p:txBody>
      </p:sp>
      <p:sp>
        <p:nvSpPr>
          <p:cNvPr id="15" name="Shape 13"/>
          <p:cNvSpPr/>
          <p:nvPr/>
        </p:nvSpPr>
        <p:spPr>
          <a:xfrm>
            <a:off x="8101584" y="1371600"/>
            <a:ext cx="3502152" cy="2057400"/>
          </a:xfrm>
          <a:prstGeom prst="roundRect">
            <a:avLst>
              <a:gd name="adj" fmla="val 5333"/>
            </a:avLst>
          </a:prstGeom>
          <a:solidFill>
            <a:srgbClr val="F3F7F4"/>
          </a:solidFill>
          <a:ln/>
        </p:spPr>
      </p:sp>
      <p:sp>
        <p:nvSpPr>
          <p:cNvPr id="16" name="Shape 14"/>
          <p:cNvSpPr/>
          <p:nvPr/>
        </p:nvSpPr>
        <p:spPr>
          <a:xfrm>
            <a:off x="8375904" y="1645920"/>
            <a:ext cx="502920" cy="502920"/>
          </a:xfrm>
          <a:prstGeom prst="ellipse">
            <a:avLst/>
          </a:prstGeom>
          <a:solidFill>
            <a:srgbClr val="F2B035"/>
          </a:solidFill>
          <a:ln/>
        </p:spPr>
      </p:sp>
      <p:sp>
        <p:nvSpPr>
          <p:cNvPr id="17" name="Text 15"/>
          <p:cNvSpPr/>
          <p:nvPr/>
        </p:nvSpPr>
        <p:spPr>
          <a:xfrm>
            <a:off x="8375904" y="164592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3</a:t>
            </a:r>
            <a:endParaRPr lang="en-US" sz="1700" dirty="0"/>
          </a:p>
        </p:txBody>
      </p:sp>
      <p:sp>
        <p:nvSpPr>
          <p:cNvPr id="18" name="Text 16"/>
          <p:cNvSpPr/>
          <p:nvPr/>
        </p:nvSpPr>
        <p:spPr>
          <a:xfrm>
            <a:off x="9061704" y="1682496"/>
            <a:ext cx="228600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Transport</a:t>
            </a:r>
            <a:endParaRPr lang="en-US" sz="1900" dirty="0"/>
          </a:p>
        </p:txBody>
      </p:sp>
      <p:sp>
        <p:nvSpPr>
          <p:cNvPr id="19" name="Text 17"/>
          <p:cNvSpPr/>
          <p:nvPr/>
        </p:nvSpPr>
        <p:spPr>
          <a:xfrm>
            <a:off x="8375904" y="233172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Sie fliegt weiter zu einer anderen Apfelblüte.</a:t>
            </a:r>
            <a:endParaRPr lang="en-US" sz="1350" dirty="0"/>
          </a:p>
        </p:txBody>
      </p:sp>
      <p:sp>
        <p:nvSpPr>
          <p:cNvPr id="20" name="Shape 18"/>
          <p:cNvSpPr/>
          <p:nvPr/>
        </p:nvSpPr>
        <p:spPr>
          <a:xfrm>
            <a:off x="548640" y="3703320"/>
            <a:ext cx="3502152" cy="2057400"/>
          </a:xfrm>
          <a:prstGeom prst="roundRect">
            <a:avLst>
              <a:gd name="adj" fmla="val 5333"/>
            </a:avLst>
          </a:prstGeom>
          <a:solidFill>
            <a:srgbClr val="F3F7F4"/>
          </a:solidFill>
          <a:ln/>
        </p:spPr>
      </p:sp>
      <p:sp>
        <p:nvSpPr>
          <p:cNvPr id="21" name="Shape 19"/>
          <p:cNvSpPr/>
          <p:nvPr/>
        </p:nvSpPr>
        <p:spPr>
          <a:xfrm>
            <a:off x="822960" y="3977640"/>
            <a:ext cx="502920" cy="502920"/>
          </a:xfrm>
          <a:prstGeom prst="ellipse">
            <a:avLst/>
          </a:prstGeom>
          <a:solidFill>
            <a:srgbClr val="F2B035"/>
          </a:solidFill>
          <a:ln/>
        </p:spPr>
      </p:sp>
      <p:sp>
        <p:nvSpPr>
          <p:cNvPr id="22" name="Text 20"/>
          <p:cNvSpPr/>
          <p:nvPr/>
        </p:nvSpPr>
        <p:spPr>
          <a:xfrm>
            <a:off x="822960" y="397764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4</a:t>
            </a:r>
            <a:endParaRPr lang="en-US" sz="1700" dirty="0"/>
          </a:p>
        </p:txBody>
      </p:sp>
      <p:sp>
        <p:nvSpPr>
          <p:cNvPr id="23" name="Text 21"/>
          <p:cNvSpPr/>
          <p:nvPr/>
        </p:nvSpPr>
        <p:spPr>
          <a:xfrm>
            <a:off x="1508760" y="4014216"/>
            <a:ext cx="228600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Bestäubung</a:t>
            </a:r>
            <a:endParaRPr lang="en-US" sz="1900" dirty="0"/>
          </a:p>
        </p:txBody>
      </p:sp>
      <p:sp>
        <p:nvSpPr>
          <p:cNvPr id="24" name="Text 22"/>
          <p:cNvSpPr/>
          <p:nvPr/>
        </p:nvSpPr>
        <p:spPr>
          <a:xfrm>
            <a:off x="822960" y="466344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Einige Pollenkörner bleiben an deren klebriger Narbe hängen.</a:t>
            </a:r>
            <a:endParaRPr lang="en-US" sz="1350" dirty="0"/>
          </a:p>
        </p:txBody>
      </p:sp>
      <p:sp>
        <p:nvSpPr>
          <p:cNvPr id="25" name="Shape 23"/>
          <p:cNvSpPr/>
          <p:nvPr/>
        </p:nvSpPr>
        <p:spPr>
          <a:xfrm>
            <a:off x="4325112" y="3703320"/>
            <a:ext cx="3502152" cy="2057400"/>
          </a:xfrm>
          <a:prstGeom prst="roundRect">
            <a:avLst>
              <a:gd name="adj" fmla="val 5333"/>
            </a:avLst>
          </a:prstGeom>
          <a:solidFill>
            <a:srgbClr val="F3F7F4"/>
          </a:solidFill>
          <a:ln/>
        </p:spPr>
      </p:sp>
      <p:sp>
        <p:nvSpPr>
          <p:cNvPr id="26" name="Shape 24"/>
          <p:cNvSpPr/>
          <p:nvPr/>
        </p:nvSpPr>
        <p:spPr>
          <a:xfrm>
            <a:off x="4599432" y="3977640"/>
            <a:ext cx="502920" cy="502920"/>
          </a:xfrm>
          <a:prstGeom prst="ellipse">
            <a:avLst/>
          </a:prstGeom>
          <a:solidFill>
            <a:srgbClr val="F2B035"/>
          </a:solidFill>
          <a:ln/>
        </p:spPr>
      </p:sp>
      <p:sp>
        <p:nvSpPr>
          <p:cNvPr id="27" name="Text 25"/>
          <p:cNvSpPr/>
          <p:nvPr/>
        </p:nvSpPr>
        <p:spPr>
          <a:xfrm>
            <a:off x="4599432" y="397764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5</a:t>
            </a:r>
            <a:endParaRPr lang="en-US" sz="1700" dirty="0"/>
          </a:p>
        </p:txBody>
      </p:sp>
      <p:sp>
        <p:nvSpPr>
          <p:cNvPr id="28" name="Text 26"/>
          <p:cNvSpPr/>
          <p:nvPr/>
        </p:nvSpPr>
        <p:spPr>
          <a:xfrm>
            <a:off x="5285232" y="4014216"/>
            <a:ext cx="228600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Befruchtung</a:t>
            </a:r>
            <a:endParaRPr lang="en-US" sz="1900" dirty="0"/>
          </a:p>
        </p:txBody>
      </p:sp>
      <p:sp>
        <p:nvSpPr>
          <p:cNvPr id="29" name="Text 27"/>
          <p:cNvSpPr/>
          <p:nvPr/>
        </p:nvSpPr>
        <p:spPr>
          <a:xfrm>
            <a:off x="4599432" y="466344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1E2B24"/>
                </a:solidFill>
                <a:latin typeface="Calibri" pitchFamily="34" charset="0"/>
                <a:ea typeface="Calibri" pitchFamily="34" charset="-122"/>
                <a:cs typeface="Calibri" pitchFamily="34" charset="-120"/>
              </a:rPr>
              <a:t>Ein Pollenschlauch wächst durch den Griffel zur Samenanlage.</a:t>
            </a:r>
            <a:endParaRPr lang="en-US" sz="1350" dirty="0"/>
          </a:p>
        </p:txBody>
      </p:sp>
      <p:sp>
        <p:nvSpPr>
          <p:cNvPr id="30" name="Shape 28"/>
          <p:cNvSpPr/>
          <p:nvPr/>
        </p:nvSpPr>
        <p:spPr>
          <a:xfrm>
            <a:off x="8101584" y="3703320"/>
            <a:ext cx="3502152" cy="2057400"/>
          </a:xfrm>
          <a:prstGeom prst="roundRect">
            <a:avLst>
              <a:gd name="adj" fmla="val 5333"/>
            </a:avLst>
          </a:prstGeom>
          <a:solidFill>
            <a:srgbClr val="15382A"/>
          </a:solidFill>
          <a:ln/>
        </p:spPr>
      </p:sp>
      <p:sp>
        <p:nvSpPr>
          <p:cNvPr id="31" name="Shape 29"/>
          <p:cNvSpPr/>
          <p:nvPr/>
        </p:nvSpPr>
        <p:spPr>
          <a:xfrm>
            <a:off x="8375904" y="3977640"/>
            <a:ext cx="502920" cy="502920"/>
          </a:xfrm>
          <a:prstGeom prst="ellipse">
            <a:avLst/>
          </a:prstGeom>
          <a:solidFill>
            <a:srgbClr val="F2B035"/>
          </a:solidFill>
          <a:ln/>
        </p:spPr>
      </p:sp>
      <p:sp>
        <p:nvSpPr>
          <p:cNvPr id="32" name="Text 30"/>
          <p:cNvSpPr/>
          <p:nvPr/>
        </p:nvSpPr>
        <p:spPr>
          <a:xfrm>
            <a:off x="8375904" y="3977640"/>
            <a:ext cx="502920" cy="502920"/>
          </a:xfrm>
          <a:prstGeom prst="rect">
            <a:avLst/>
          </a:prstGeom>
          <a:noFill/>
          <a:ln/>
        </p:spPr>
        <p:txBody>
          <a:bodyPr wrap="square" lIns="0" tIns="0" rIns="0" bIns="0" rtlCol="0" anchor="ctr"/>
          <a:lstStyle/>
          <a:p>
            <a:pPr algn="ctr" indent="0" marL="0">
              <a:buNone/>
            </a:pPr>
            <a:r>
              <a:rPr lang="en-US" sz="1700" b="1" dirty="0">
                <a:solidFill>
                  <a:srgbClr val="15382A"/>
                </a:solidFill>
                <a:latin typeface="Calibri" pitchFamily="34" charset="0"/>
                <a:ea typeface="Calibri" pitchFamily="34" charset="-122"/>
                <a:cs typeface="Calibri" pitchFamily="34" charset="-120"/>
              </a:rPr>
              <a:t>6</a:t>
            </a:r>
            <a:endParaRPr lang="en-US" sz="1700" dirty="0"/>
          </a:p>
        </p:txBody>
      </p:sp>
      <p:sp>
        <p:nvSpPr>
          <p:cNvPr id="33" name="Text 31"/>
          <p:cNvSpPr/>
          <p:nvPr/>
        </p:nvSpPr>
        <p:spPr>
          <a:xfrm>
            <a:off x="9061704" y="4014216"/>
            <a:ext cx="2286000" cy="411480"/>
          </a:xfrm>
          <a:prstGeom prst="rect">
            <a:avLst/>
          </a:prstGeom>
          <a:noFill/>
          <a:ln/>
        </p:spPr>
        <p:txBody>
          <a:bodyPr wrap="square" lIns="0" tIns="0" rIns="0" bIns="0" rtlCol="0" anchor="ctr"/>
          <a:lstStyle/>
          <a:p>
            <a:pPr indent="0" marL="0">
              <a:buNone/>
            </a:pPr>
            <a:r>
              <a:rPr lang="en-US" sz="1900" b="1" dirty="0">
                <a:solidFill>
                  <a:srgbClr val="FFFFFF"/>
                </a:solidFill>
                <a:latin typeface="Cambria" pitchFamily="34" charset="0"/>
                <a:ea typeface="Cambria" pitchFamily="34" charset="-122"/>
                <a:cs typeface="Cambria" pitchFamily="34" charset="-120"/>
              </a:rPr>
              <a:t>Frucht</a:t>
            </a:r>
            <a:endParaRPr lang="en-US" sz="1900" dirty="0"/>
          </a:p>
        </p:txBody>
      </p:sp>
      <p:sp>
        <p:nvSpPr>
          <p:cNvPr id="34" name="Text 32"/>
          <p:cNvSpPr/>
          <p:nvPr/>
        </p:nvSpPr>
        <p:spPr>
          <a:xfrm>
            <a:off x="8375904" y="4663440"/>
            <a:ext cx="2953512" cy="914400"/>
          </a:xfrm>
          <a:prstGeom prst="rect">
            <a:avLst/>
          </a:prstGeom>
          <a:noFill/>
          <a:ln/>
        </p:spPr>
        <p:txBody>
          <a:bodyPr wrap="square" lIns="0" tIns="0" rIns="0" bIns="0" rtlCol="0" anchor="t"/>
          <a:lstStyle/>
          <a:p>
            <a:pPr indent="0" marL="0">
              <a:lnSpc>
                <a:spcPct val="115000"/>
              </a:lnSpc>
              <a:buNone/>
            </a:pPr>
            <a:r>
              <a:rPr lang="en-US" sz="1350" dirty="0">
                <a:solidFill>
                  <a:srgbClr val="D7E5DC"/>
                </a:solidFill>
                <a:latin typeface="Calibri" pitchFamily="34" charset="0"/>
                <a:ea typeface="Calibri" pitchFamily="34" charset="-122"/>
                <a:cs typeface="Calibri" pitchFamily="34" charset="-120"/>
              </a:rPr>
              <a:t>Aus dem Fruchtknoten wird ein Apfel – mit Samen darin.</a:t>
            </a:r>
            <a:endParaRPr lang="en-US" sz="1350" dirty="0"/>
          </a:p>
        </p:txBody>
      </p:sp>
      <p:sp>
        <p:nvSpPr>
          <p:cNvPr id="35" name="Text 33"/>
          <p:cNvSpPr/>
          <p:nvPr/>
        </p:nvSpPr>
        <p:spPr>
          <a:xfrm>
            <a:off x="548640" y="6080760"/>
            <a:ext cx="11091672" cy="411480"/>
          </a:xfrm>
          <a:prstGeom prst="rect">
            <a:avLst/>
          </a:prstGeom>
          <a:noFill/>
          <a:ln/>
        </p:spPr>
        <p:txBody>
          <a:bodyPr wrap="square" lIns="0" tIns="0" rIns="0" bIns="0" rtlCol="0" anchor="ctr"/>
          <a:lstStyle/>
          <a:p>
            <a:pPr indent="0" marL="0">
              <a:buNone/>
            </a:pPr>
            <a:r>
              <a:rPr lang="en-US" sz="1550" b="1" dirty="0">
                <a:solidFill>
                  <a:srgbClr val="2E7D4F"/>
                </a:solidFill>
                <a:latin typeface="Calibri" pitchFamily="34" charset="0"/>
                <a:ea typeface="Calibri" pitchFamily="34" charset="-122"/>
                <a:cs typeface="Calibri" pitchFamily="34" charset="-120"/>
              </a:rPr>
              <a:t>Aus einem dieser Samen kann später ein neuer Apfelbaum wachsen – und der Kreislauf beginnt von vorn.</a:t>
            </a:r>
            <a:endParaRPr lang="en-US" sz="15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5382A"/>
        </a:solidFill>
      </p:bgPr>
    </p:bg>
    <p:spTree>
      <p:nvGrpSpPr>
        <p:cNvPr id="1" name=""/>
        <p:cNvGrpSpPr/>
        <p:nvPr/>
      </p:nvGrpSpPr>
      <p:grpSpPr>
        <a:xfrm>
          <a:off x="0" y="0"/>
          <a:ext cx="0" cy="0"/>
          <a:chOff x="0" y="0"/>
          <a:chExt cx="0" cy="0"/>
        </a:xfrm>
      </p:grpSpPr>
      <p:sp>
        <p:nvSpPr>
          <p:cNvPr id="2" name="Text 0"/>
          <p:cNvSpPr/>
          <p:nvPr/>
        </p:nvSpPr>
        <p:spPr>
          <a:xfrm>
            <a:off x="548640" y="502920"/>
            <a:ext cx="11091672" cy="640080"/>
          </a:xfrm>
          <a:prstGeom prst="rect">
            <a:avLst/>
          </a:prstGeom>
          <a:noFill/>
          <a:ln/>
        </p:spPr>
        <p:txBody>
          <a:bodyPr wrap="square" lIns="0" tIns="0" rIns="0" bIns="0" rtlCol="0" anchor="ctr"/>
          <a:lstStyle/>
          <a:p>
            <a:pPr indent="0" marL="0">
              <a:buNone/>
            </a:pPr>
            <a:r>
              <a:rPr lang="en-US" sz="3400" b="1" dirty="0">
                <a:solidFill>
                  <a:srgbClr val="FFFFFF"/>
                </a:solidFill>
                <a:latin typeface="Cambria" pitchFamily="34" charset="0"/>
                <a:ea typeface="Cambria" pitchFamily="34" charset="-122"/>
                <a:cs typeface="Cambria" pitchFamily="34" charset="-120"/>
              </a:rPr>
              <a:t>Das Wichtigste zum Merken</a:t>
            </a:r>
            <a:endParaRPr lang="en-US" sz="3400" dirty="0"/>
          </a:p>
        </p:txBody>
      </p:sp>
      <p:sp>
        <p:nvSpPr>
          <p:cNvPr id="3" name="Shape 1"/>
          <p:cNvSpPr/>
          <p:nvPr/>
        </p:nvSpPr>
        <p:spPr>
          <a:xfrm>
            <a:off x="548640" y="1417320"/>
            <a:ext cx="5440680" cy="1371600"/>
          </a:xfrm>
          <a:prstGeom prst="roundRect">
            <a:avLst>
              <a:gd name="adj" fmla="val 6667"/>
            </a:avLst>
          </a:prstGeom>
          <a:solidFill>
            <a:srgbClr val="24513C"/>
          </a:solidFill>
          <a:ln/>
        </p:spPr>
      </p:sp>
      <p:sp>
        <p:nvSpPr>
          <p:cNvPr id="4" name="Shape 2"/>
          <p:cNvSpPr/>
          <p:nvPr/>
        </p:nvSpPr>
        <p:spPr>
          <a:xfrm>
            <a:off x="841248" y="1892808"/>
            <a:ext cx="420624" cy="420624"/>
          </a:xfrm>
          <a:prstGeom prst="ellipse">
            <a:avLst/>
          </a:prstGeom>
          <a:solidFill>
            <a:srgbClr val="F2B035"/>
          </a:solidFill>
          <a:ln/>
        </p:spPr>
      </p:sp>
      <p:sp>
        <p:nvSpPr>
          <p:cNvPr id="5" name="Text 3"/>
          <p:cNvSpPr/>
          <p:nvPr/>
        </p:nvSpPr>
        <p:spPr>
          <a:xfrm>
            <a:off x="841248" y="18928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1</a:t>
            </a:r>
            <a:endParaRPr lang="en-US" sz="1500" dirty="0"/>
          </a:p>
        </p:txBody>
      </p:sp>
      <p:sp>
        <p:nvSpPr>
          <p:cNvPr id="6" name="Text 4"/>
          <p:cNvSpPr/>
          <p:nvPr/>
        </p:nvSpPr>
        <p:spPr>
          <a:xfrm>
            <a:off x="1463040" y="16002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Bestäubung</a:t>
            </a:r>
            <a:endParaRPr lang="en-US" sz="1900" dirty="0"/>
          </a:p>
        </p:txBody>
      </p:sp>
      <p:sp>
        <p:nvSpPr>
          <p:cNvPr id="7" name="Text 5"/>
          <p:cNvSpPr/>
          <p:nvPr/>
        </p:nvSpPr>
        <p:spPr>
          <a:xfrm>
            <a:off x="1463040" y="20574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Pollen gelangt auf die Narbe einer Blüte.</a:t>
            </a:r>
            <a:endParaRPr lang="en-US" sz="1400" dirty="0"/>
          </a:p>
        </p:txBody>
      </p:sp>
      <p:sp>
        <p:nvSpPr>
          <p:cNvPr id="8" name="Shape 6"/>
          <p:cNvSpPr/>
          <p:nvPr/>
        </p:nvSpPr>
        <p:spPr>
          <a:xfrm>
            <a:off x="6199632" y="1417320"/>
            <a:ext cx="5440680" cy="1371600"/>
          </a:xfrm>
          <a:prstGeom prst="roundRect">
            <a:avLst>
              <a:gd name="adj" fmla="val 6667"/>
            </a:avLst>
          </a:prstGeom>
          <a:solidFill>
            <a:srgbClr val="24513C"/>
          </a:solidFill>
          <a:ln/>
        </p:spPr>
      </p:sp>
      <p:sp>
        <p:nvSpPr>
          <p:cNvPr id="9" name="Shape 7"/>
          <p:cNvSpPr/>
          <p:nvPr/>
        </p:nvSpPr>
        <p:spPr>
          <a:xfrm>
            <a:off x="6492240" y="1892808"/>
            <a:ext cx="420624" cy="420624"/>
          </a:xfrm>
          <a:prstGeom prst="ellipse">
            <a:avLst/>
          </a:prstGeom>
          <a:solidFill>
            <a:srgbClr val="F2B035"/>
          </a:solidFill>
          <a:ln/>
        </p:spPr>
      </p:sp>
      <p:sp>
        <p:nvSpPr>
          <p:cNvPr id="10" name="Text 8"/>
          <p:cNvSpPr/>
          <p:nvPr/>
        </p:nvSpPr>
        <p:spPr>
          <a:xfrm>
            <a:off x="6492240" y="18928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7114032" y="16002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Befruchtung</a:t>
            </a:r>
            <a:endParaRPr lang="en-US" sz="1900" dirty="0"/>
          </a:p>
        </p:txBody>
      </p:sp>
      <p:sp>
        <p:nvSpPr>
          <p:cNvPr id="12" name="Text 10"/>
          <p:cNvSpPr/>
          <p:nvPr/>
        </p:nvSpPr>
        <p:spPr>
          <a:xfrm>
            <a:off x="7114032" y="20574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Männliche und weibliche Geschlechtszelle verschmelzen.</a:t>
            </a:r>
            <a:endParaRPr lang="en-US" sz="1400" dirty="0"/>
          </a:p>
        </p:txBody>
      </p:sp>
      <p:sp>
        <p:nvSpPr>
          <p:cNvPr id="13" name="Shape 11"/>
          <p:cNvSpPr/>
          <p:nvPr/>
        </p:nvSpPr>
        <p:spPr>
          <a:xfrm>
            <a:off x="548640" y="3017520"/>
            <a:ext cx="5440680" cy="1371600"/>
          </a:xfrm>
          <a:prstGeom prst="roundRect">
            <a:avLst>
              <a:gd name="adj" fmla="val 6667"/>
            </a:avLst>
          </a:prstGeom>
          <a:solidFill>
            <a:srgbClr val="24513C"/>
          </a:solidFill>
          <a:ln/>
        </p:spPr>
      </p:sp>
      <p:sp>
        <p:nvSpPr>
          <p:cNvPr id="14" name="Shape 12"/>
          <p:cNvSpPr/>
          <p:nvPr/>
        </p:nvSpPr>
        <p:spPr>
          <a:xfrm>
            <a:off x="841248" y="3493008"/>
            <a:ext cx="420624" cy="420624"/>
          </a:xfrm>
          <a:prstGeom prst="ellipse">
            <a:avLst/>
          </a:prstGeom>
          <a:solidFill>
            <a:srgbClr val="F2B035"/>
          </a:solidFill>
          <a:ln/>
        </p:spPr>
      </p:sp>
      <p:sp>
        <p:nvSpPr>
          <p:cNvPr id="15" name="Text 13"/>
          <p:cNvSpPr/>
          <p:nvPr/>
        </p:nvSpPr>
        <p:spPr>
          <a:xfrm>
            <a:off x="841248" y="34930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3</a:t>
            </a:r>
            <a:endParaRPr lang="en-US" sz="1500" dirty="0"/>
          </a:p>
        </p:txBody>
      </p:sp>
      <p:sp>
        <p:nvSpPr>
          <p:cNvPr id="16" name="Text 14"/>
          <p:cNvSpPr/>
          <p:nvPr/>
        </p:nvSpPr>
        <p:spPr>
          <a:xfrm>
            <a:off x="1463040" y="32004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Insektenbestäubung</a:t>
            </a:r>
            <a:endParaRPr lang="en-US" sz="1900" dirty="0"/>
          </a:p>
        </p:txBody>
      </p:sp>
      <p:sp>
        <p:nvSpPr>
          <p:cNvPr id="17" name="Text 15"/>
          <p:cNvSpPr/>
          <p:nvPr/>
        </p:nvSpPr>
        <p:spPr>
          <a:xfrm>
            <a:off x="1463040" y="36576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Insekten transportieren den Pollen.</a:t>
            </a:r>
            <a:endParaRPr lang="en-US" sz="1400" dirty="0"/>
          </a:p>
        </p:txBody>
      </p:sp>
      <p:sp>
        <p:nvSpPr>
          <p:cNvPr id="18" name="Shape 16"/>
          <p:cNvSpPr/>
          <p:nvPr/>
        </p:nvSpPr>
        <p:spPr>
          <a:xfrm>
            <a:off x="6199632" y="3017520"/>
            <a:ext cx="5440680" cy="1371600"/>
          </a:xfrm>
          <a:prstGeom prst="roundRect">
            <a:avLst>
              <a:gd name="adj" fmla="val 6667"/>
            </a:avLst>
          </a:prstGeom>
          <a:solidFill>
            <a:srgbClr val="24513C"/>
          </a:solidFill>
          <a:ln/>
        </p:spPr>
      </p:sp>
      <p:sp>
        <p:nvSpPr>
          <p:cNvPr id="19" name="Shape 17"/>
          <p:cNvSpPr/>
          <p:nvPr/>
        </p:nvSpPr>
        <p:spPr>
          <a:xfrm>
            <a:off x="6492240" y="3493008"/>
            <a:ext cx="420624" cy="420624"/>
          </a:xfrm>
          <a:prstGeom prst="ellipse">
            <a:avLst/>
          </a:prstGeom>
          <a:solidFill>
            <a:srgbClr val="F2B035"/>
          </a:solidFill>
          <a:ln/>
        </p:spPr>
      </p:sp>
      <p:sp>
        <p:nvSpPr>
          <p:cNvPr id="20" name="Text 18"/>
          <p:cNvSpPr/>
          <p:nvPr/>
        </p:nvSpPr>
        <p:spPr>
          <a:xfrm>
            <a:off x="6492240" y="34930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4</a:t>
            </a:r>
            <a:endParaRPr lang="en-US" sz="1500" dirty="0"/>
          </a:p>
        </p:txBody>
      </p:sp>
      <p:sp>
        <p:nvSpPr>
          <p:cNvPr id="21" name="Text 19"/>
          <p:cNvSpPr/>
          <p:nvPr/>
        </p:nvSpPr>
        <p:spPr>
          <a:xfrm>
            <a:off x="7114032" y="32004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Windbestäubung</a:t>
            </a:r>
            <a:endParaRPr lang="en-US" sz="1900" dirty="0"/>
          </a:p>
        </p:txBody>
      </p:sp>
      <p:sp>
        <p:nvSpPr>
          <p:cNvPr id="22" name="Text 20"/>
          <p:cNvSpPr/>
          <p:nvPr/>
        </p:nvSpPr>
        <p:spPr>
          <a:xfrm>
            <a:off x="7114032" y="36576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Der Wind transportiert den Pollen.</a:t>
            </a:r>
            <a:endParaRPr lang="en-US" sz="1400" dirty="0"/>
          </a:p>
        </p:txBody>
      </p:sp>
      <p:sp>
        <p:nvSpPr>
          <p:cNvPr id="23" name="Shape 21"/>
          <p:cNvSpPr/>
          <p:nvPr/>
        </p:nvSpPr>
        <p:spPr>
          <a:xfrm>
            <a:off x="548640" y="4617720"/>
            <a:ext cx="5440680" cy="1371600"/>
          </a:xfrm>
          <a:prstGeom prst="roundRect">
            <a:avLst>
              <a:gd name="adj" fmla="val 6667"/>
            </a:avLst>
          </a:prstGeom>
          <a:solidFill>
            <a:srgbClr val="24513C"/>
          </a:solidFill>
          <a:ln/>
        </p:spPr>
      </p:sp>
      <p:sp>
        <p:nvSpPr>
          <p:cNvPr id="24" name="Shape 22"/>
          <p:cNvSpPr/>
          <p:nvPr/>
        </p:nvSpPr>
        <p:spPr>
          <a:xfrm>
            <a:off x="841248" y="5093208"/>
            <a:ext cx="420624" cy="420624"/>
          </a:xfrm>
          <a:prstGeom prst="ellipse">
            <a:avLst/>
          </a:prstGeom>
          <a:solidFill>
            <a:srgbClr val="F2B035"/>
          </a:solidFill>
          <a:ln/>
        </p:spPr>
      </p:sp>
      <p:sp>
        <p:nvSpPr>
          <p:cNvPr id="25" name="Text 23"/>
          <p:cNvSpPr/>
          <p:nvPr/>
        </p:nvSpPr>
        <p:spPr>
          <a:xfrm>
            <a:off x="841248" y="50932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5</a:t>
            </a:r>
            <a:endParaRPr lang="en-US" sz="1500" dirty="0"/>
          </a:p>
        </p:txBody>
      </p:sp>
      <p:sp>
        <p:nvSpPr>
          <p:cNvPr id="26" name="Text 24"/>
          <p:cNvSpPr/>
          <p:nvPr/>
        </p:nvSpPr>
        <p:spPr>
          <a:xfrm>
            <a:off x="1463040" y="48006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Selbstbestäubung</a:t>
            </a:r>
            <a:endParaRPr lang="en-US" sz="1900" dirty="0"/>
          </a:p>
        </p:txBody>
      </p:sp>
      <p:sp>
        <p:nvSpPr>
          <p:cNvPr id="27" name="Text 25"/>
          <p:cNvSpPr/>
          <p:nvPr/>
        </p:nvSpPr>
        <p:spPr>
          <a:xfrm>
            <a:off x="1463040" y="52578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Der Pollen stammt von derselben Pflanze.</a:t>
            </a:r>
            <a:endParaRPr lang="en-US" sz="1400" dirty="0"/>
          </a:p>
        </p:txBody>
      </p:sp>
      <p:sp>
        <p:nvSpPr>
          <p:cNvPr id="28" name="Shape 26"/>
          <p:cNvSpPr/>
          <p:nvPr/>
        </p:nvSpPr>
        <p:spPr>
          <a:xfrm>
            <a:off x="6199632" y="4617720"/>
            <a:ext cx="5440680" cy="1371600"/>
          </a:xfrm>
          <a:prstGeom prst="roundRect">
            <a:avLst>
              <a:gd name="adj" fmla="val 6667"/>
            </a:avLst>
          </a:prstGeom>
          <a:solidFill>
            <a:srgbClr val="24513C"/>
          </a:solidFill>
          <a:ln/>
        </p:spPr>
      </p:sp>
      <p:sp>
        <p:nvSpPr>
          <p:cNvPr id="29" name="Shape 27"/>
          <p:cNvSpPr/>
          <p:nvPr/>
        </p:nvSpPr>
        <p:spPr>
          <a:xfrm>
            <a:off x="6492240" y="5093208"/>
            <a:ext cx="420624" cy="420624"/>
          </a:xfrm>
          <a:prstGeom prst="ellipse">
            <a:avLst/>
          </a:prstGeom>
          <a:solidFill>
            <a:srgbClr val="F2B035"/>
          </a:solidFill>
          <a:ln/>
        </p:spPr>
      </p:sp>
      <p:sp>
        <p:nvSpPr>
          <p:cNvPr id="30" name="Text 28"/>
          <p:cNvSpPr/>
          <p:nvPr/>
        </p:nvSpPr>
        <p:spPr>
          <a:xfrm>
            <a:off x="6492240" y="5093208"/>
            <a:ext cx="420624" cy="420624"/>
          </a:xfrm>
          <a:prstGeom prst="rect">
            <a:avLst/>
          </a:prstGeom>
          <a:noFill/>
          <a:ln/>
        </p:spPr>
        <p:txBody>
          <a:bodyPr wrap="square" lIns="0" tIns="0" rIns="0" bIns="0" rtlCol="0" anchor="ctr"/>
          <a:lstStyle/>
          <a:p>
            <a:pPr algn="ctr" indent="0" marL="0">
              <a:buNone/>
            </a:pPr>
            <a:r>
              <a:rPr lang="en-US" sz="1500" b="1" dirty="0">
                <a:solidFill>
                  <a:srgbClr val="15382A"/>
                </a:solidFill>
                <a:latin typeface="Calibri" pitchFamily="34" charset="0"/>
                <a:ea typeface="Calibri" pitchFamily="34" charset="-122"/>
                <a:cs typeface="Calibri" pitchFamily="34" charset="-120"/>
              </a:rPr>
              <a:t>6</a:t>
            </a:r>
            <a:endParaRPr lang="en-US" sz="1500" dirty="0"/>
          </a:p>
        </p:txBody>
      </p:sp>
      <p:sp>
        <p:nvSpPr>
          <p:cNvPr id="31" name="Text 29"/>
          <p:cNvSpPr/>
          <p:nvPr/>
        </p:nvSpPr>
        <p:spPr>
          <a:xfrm>
            <a:off x="7114032" y="4800600"/>
            <a:ext cx="4297680" cy="411480"/>
          </a:xfrm>
          <a:prstGeom prst="rect">
            <a:avLst/>
          </a:prstGeom>
          <a:noFill/>
          <a:ln/>
        </p:spPr>
        <p:txBody>
          <a:bodyPr wrap="square" lIns="0" tIns="0" rIns="0" bIns="0" rtlCol="0" anchor="ctr"/>
          <a:lstStyle/>
          <a:p>
            <a:pPr indent="0" marL="0">
              <a:buNone/>
            </a:pPr>
            <a:r>
              <a:rPr lang="en-US" sz="1900" b="1" dirty="0">
                <a:solidFill>
                  <a:srgbClr val="F2B035"/>
                </a:solidFill>
                <a:latin typeface="Cambria" pitchFamily="34" charset="0"/>
                <a:ea typeface="Cambria" pitchFamily="34" charset="-122"/>
                <a:cs typeface="Cambria" pitchFamily="34" charset="-120"/>
              </a:rPr>
              <a:t>Fremdbestäubung</a:t>
            </a:r>
            <a:endParaRPr lang="en-US" sz="1900" dirty="0"/>
          </a:p>
        </p:txBody>
      </p:sp>
      <p:sp>
        <p:nvSpPr>
          <p:cNvPr id="32" name="Text 30"/>
          <p:cNvSpPr/>
          <p:nvPr/>
        </p:nvSpPr>
        <p:spPr>
          <a:xfrm>
            <a:off x="7114032" y="5257800"/>
            <a:ext cx="4297680" cy="594360"/>
          </a:xfrm>
          <a:prstGeom prst="rect">
            <a:avLst/>
          </a:prstGeom>
          <a:noFill/>
          <a:ln/>
        </p:spPr>
        <p:txBody>
          <a:bodyPr wrap="square" lIns="0" tIns="0" rIns="0" bIns="0" rtlCol="0" anchor="ctr"/>
          <a:lstStyle/>
          <a:p>
            <a:pPr indent="0" marL="0">
              <a:buNone/>
            </a:pPr>
            <a:r>
              <a:rPr lang="en-US" sz="1400" dirty="0">
                <a:solidFill>
                  <a:srgbClr val="D7E5DC"/>
                </a:solidFill>
                <a:latin typeface="Calibri" pitchFamily="34" charset="0"/>
                <a:ea typeface="Calibri" pitchFamily="34" charset="-122"/>
                <a:cs typeface="Calibri" pitchFamily="34" charset="-120"/>
              </a:rPr>
              <a:t>Der Pollen stammt von einer anderen Pflanze derselben Art.</a:t>
            </a:r>
            <a:endParaRPr lang="en-US" sz="1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2B035"/>
        </a:solidFill>
      </p:bgPr>
    </p:bg>
    <p:spTree>
      <p:nvGrpSpPr>
        <p:cNvPr id="1" name=""/>
        <p:cNvGrpSpPr/>
        <p:nvPr/>
      </p:nvGrpSpPr>
      <p:grpSpPr>
        <a:xfrm>
          <a:off x="0" y="0"/>
          <a:ext cx="0" cy="0"/>
          <a:chOff x="0" y="0"/>
          <a:chExt cx="0" cy="0"/>
        </a:xfrm>
      </p:grpSpPr>
      <p:sp>
        <p:nvSpPr>
          <p:cNvPr id="2" name="Shape 0"/>
          <p:cNvSpPr/>
          <p:nvPr/>
        </p:nvSpPr>
        <p:spPr>
          <a:xfrm>
            <a:off x="-1280160" y="-1280160"/>
            <a:ext cx="4572000" cy="4572000"/>
          </a:xfrm>
          <a:prstGeom prst="ellipse">
            <a:avLst/>
          </a:prstGeom>
          <a:solidFill>
            <a:srgbClr val="FFFFFF">
              <a:alpha val="18000"/>
            </a:srgbClr>
          </a:solidFill>
          <a:ln/>
        </p:spPr>
      </p:sp>
      <p:sp>
        <p:nvSpPr>
          <p:cNvPr id="3" name="Shape 1"/>
          <p:cNvSpPr/>
          <p:nvPr/>
        </p:nvSpPr>
        <p:spPr>
          <a:xfrm>
            <a:off x="9692640" y="3840480"/>
            <a:ext cx="3840480" cy="3840480"/>
          </a:xfrm>
          <a:prstGeom prst="ellipse">
            <a:avLst/>
          </a:prstGeom>
          <a:solidFill>
            <a:srgbClr val="FFFFFF">
              <a:alpha val="18000"/>
            </a:srgbClr>
          </a:solidFill>
          <a:ln/>
        </p:spPr>
      </p:sp>
      <p:sp>
        <p:nvSpPr>
          <p:cNvPr id="4" name="Text 2"/>
          <p:cNvSpPr/>
          <p:nvPr/>
        </p:nvSpPr>
        <p:spPr>
          <a:xfrm>
            <a:off x="1280160" y="1874520"/>
            <a:ext cx="9601200" cy="365760"/>
          </a:xfrm>
          <a:prstGeom prst="rect">
            <a:avLst/>
          </a:prstGeom>
          <a:noFill/>
          <a:ln/>
        </p:spPr>
        <p:txBody>
          <a:bodyPr wrap="square" lIns="0" tIns="0" rIns="0" bIns="0" rtlCol="0" anchor="ctr"/>
          <a:lstStyle/>
          <a:p>
            <a:pPr algn="ctr" indent="0" marL="0">
              <a:buNone/>
            </a:pPr>
            <a:r>
              <a:rPr lang="en-US" sz="1400" b="1" spc="400" kern="0" dirty="0">
                <a:solidFill>
                  <a:srgbClr val="8A6314"/>
                </a:solidFill>
                <a:latin typeface="Calibri" pitchFamily="34" charset="0"/>
                <a:ea typeface="Calibri" pitchFamily="34" charset="-122"/>
                <a:cs typeface="Calibri" pitchFamily="34" charset="-120"/>
              </a:rPr>
              <a:t>MERKSATZ</a:t>
            </a:r>
            <a:endParaRPr lang="en-US" sz="1400" dirty="0"/>
          </a:p>
        </p:txBody>
      </p:sp>
      <p:sp>
        <p:nvSpPr>
          <p:cNvPr id="5" name="Text 3"/>
          <p:cNvSpPr/>
          <p:nvPr/>
        </p:nvSpPr>
        <p:spPr>
          <a:xfrm>
            <a:off x="1097280" y="2377440"/>
            <a:ext cx="9994392" cy="1554480"/>
          </a:xfrm>
          <a:prstGeom prst="rect">
            <a:avLst/>
          </a:prstGeom>
          <a:noFill/>
          <a:ln/>
        </p:spPr>
        <p:txBody>
          <a:bodyPr wrap="square" lIns="0" tIns="0" rIns="0" bIns="0" rtlCol="0" anchor="ctr"/>
          <a:lstStyle/>
          <a:p>
            <a:pPr algn="ctr" indent="0" marL="0">
              <a:lnSpc>
                <a:spcPct val="115000"/>
              </a:lnSpc>
              <a:buNone/>
            </a:pPr>
            <a:r>
              <a:rPr lang="en-US" sz="3600" b="1" dirty="0">
                <a:solidFill>
                  <a:srgbClr val="15382A"/>
                </a:solidFill>
                <a:latin typeface="Cambria" pitchFamily="34" charset="0"/>
                <a:ea typeface="Cambria" pitchFamily="34" charset="-122"/>
                <a:cs typeface="Cambria" pitchFamily="34" charset="-120"/>
              </a:rPr>
              <a:t>Bestäubung bringt den Pollen ans Ziel.</a:t>
            </a:r>
            <a:endParaRPr lang="en-US" sz="3600" dirty="0"/>
          </a:p>
          <a:p>
            <a:pPr algn="ctr" indent="0" marL="0">
              <a:lnSpc>
                <a:spcPct val="115000"/>
              </a:lnSpc>
              <a:buNone/>
            </a:pPr>
            <a:r>
              <a:rPr lang="en-US" sz="3600" b="1" dirty="0">
                <a:solidFill>
                  <a:srgbClr val="15382A"/>
                </a:solidFill>
                <a:latin typeface="Cambria" pitchFamily="34" charset="0"/>
                <a:ea typeface="Cambria" pitchFamily="34" charset="-122"/>
                <a:cs typeface="Cambria" pitchFamily="34" charset="-120"/>
              </a:rPr>
              <a:t>Befruchtung macht daraus neues Leben.</a:t>
            </a:r>
            <a:endParaRPr lang="en-US" sz="3600" dirty="0"/>
          </a:p>
        </p:txBody>
      </p:sp>
      <p:sp>
        <p:nvSpPr>
          <p:cNvPr id="6" name="Shape 4"/>
          <p:cNvSpPr/>
          <p:nvPr/>
        </p:nvSpPr>
        <p:spPr>
          <a:xfrm>
            <a:off x="5641848" y="4160520"/>
            <a:ext cx="914400" cy="36576"/>
          </a:xfrm>
          <a:prstGeom prst="rect">
            <a:avLst/>
          </a:prstGeom>
          <a:solidFill>
            <a:srgbClr val="15382A"/>
          </a:solidFill>
          <a:ln/>
        </p:spPr>
      </p:sp>
      <p:sp>
        <p:nvSpPr>
          <p:cNvPr id="7" name="Text 5"/>
          <p:cNvSpPr/>
          <p:nvPr/>
        </p:nvSpPr>
        <p:spPr>
          <a:xfrm>
            <a:off x="1280160" y="4434840"/>
            <a:ext cx="9601200" cy="457200"/>
          </a:xfrm>
          <a:prstGeom prst="rect">
            <a:avLst/>
          </a:prstGeom>
          <a:noFill/>
          <a:ln/>
        </p:spPr>
        <p:txBody>
          <a:bodyPr wrap="square" lIns="0" tIns="0" rIns="0" bIns="0" rtlCol="0" anchor="ctr"/>
          <a:lstStyle/>
          <a:p>
            <a:pPr algn="ctr" indent="0" marL="0">
              <a:buNone/>
            </a:pPr>
            <a:r>
              <a:rPr lang="en-US" sz="1900" i="1" dirty="0">
                <a:solidFill>
                  <a:srgbClr val="3D4F44"/>
                </a:solidFill>
                <a:latin typeface="Calibri" pitchFamily="34" charset="0"/>
                <a:ea typeface="Calibri" pitchFamily="34" charset="-122"/>
                <a:cs typeface="Calibri" pitchFamily="34" charset="-120"/>
              </a:rPr>
              <a:t>Oder noch einfacher:  Erst reist der Pollen. Dann entsteht der Samen.</a:t>
            </a:r>
            <a:endParaRPr lang="en-US" sz="1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Drei Fragen, die wir heute beantworten</a:t>
            </a:r>
            <a:endParaRPr lang="en-US" sz="3000" dirty="0"/>
          </a:p>
        </p:txBody>
      </p:sp>
      <p:sp>
        <p:nvSpPr>
          <p:cNvPr id="5" name="Shape 3"/>
          <p:cNvSpPr/>
          <p:nvPr/>
        </p:nvSpPr>
        <p:spPr>
          <a:xfrm>
            <a:off x="548640" y="1417320"/>
            <a:ext cx="3502152" cy="3794760"/>
          </a:xfrm>
          <a:prstGeom prst="roundRect">
            <a:avLst>
              <a:gd name="adj" fmla="val 3133"/>
            </a:avLst>
          </a:prstGeom>
          <a:solidFill>
            <a:srgbClr val="F3F7F4"/>
          </a:solidFill>
          <a:ln/>
        </p:spPr>
      </p:sp>
      <p:sp>
        <p:nvSpPr>
          <p:cNvPr id="6" name="Shape 4"/>
          <p:cNvSpPr/>
          <p:nvPr/>
        </p:nvSpPr>
        <p:spPr>
          <a:xfrm>
            <a:off x="896112" y="1783080"/>
            <a:ext cx="914400" cy="914400"/>
          </a:xfrm>
          <a:prstGeom prst="ellipse">
            <a:avLst/>
          </a:prstGeom>
          <a:solidFill>
            <a:srgbClr val="FCF0DA"/>
          </a:solidFill>
          <a:ln/>
        </p:spPr>
      </p:sp>
      <p:pic>
        <p:nvPicPr>
          <p:cNvPr id="7" name="Image 0" descr="preencoded.png">    </p:cNvPr>
          <p:cNvPicPr>
            <a:picLocks noChangeAspect="1"/>
          </p:cNvPicPr>
          <p:nvPr/>
        </p:nvPicPr>
        <p:blipFill>
          <a:blip r:embed="rId1"/>
          <a:stretch>
            <a:fillRect/>
          </a:stretch>
        </p:blipFill>
        <p:spPr>
          <a:xfrm>
            <a:off x="1115568" y="2002536"/>
            <a:ext cx="475488" cy="475488"/>
          </a:xfrm>
          <a:prstGeom prst="rect">
            <a:avLst/>
          </a:prstGeom>
        </p:spPr>
      </p:pic>
      <p:sp>
        <p:nvSpPr>
          <p:cNvPr id="8" name="Text 5"/>
          <p:cNvSpPr/>
          <p:nvPr/>
        </p:nvSpPr>
        <p:spPr>
          <a:xfrm>
            <a:off x="896112" y="2852928"/>
            <a:ext cx="2834640" cy="731520"/>
          </a:xfrm>
          <a:prstGeom prst="rect">
            <a:avLst/>
          </a:prstGeom>
          <a:noFill/>
          <a:ln/>
        </p:spPr>
        <p:txBody>
          <a:bodyPr wrap="square" lIns="0" tIns="0" rIns="0" bIns="0" rtlCol="0" anchor="t"/>
          <a:lstStyle/>
          <a:p>
            <a:pPr indent="0" marL="0">
              <a:buNone/>
            </a:pPr>
            <a:r>
              <a:rPr lang="en-US" sz="2000" b="1" dirty="0">
                <a:solidFill>
                  <a:srgbClr val="15382A"/>
                </a:solidFill>
                <a:latin typeface="Cambria" pitchFamily="34" charset="0"/>
                <a:ea typeface="Cambria" pitchFamily="34" charset="-122"/>
                <a:cs typeface="Cambria" pitchFamily="34" charset="-120"/>
              </a:rPr>
              <a:t>Warum überhaupt?</a:t>
            </a:r>
            <a:endParaRPr lang="en-US" sz="2000" dirty="0"/>
          </a:p>
        </p:txBody>
      </p:sp>
      <p:sp>
        <p:nvSpPr>
          <p:cNvPr id="9" name="Text 6"/>
          <p:cNvSpPr/>
          <p:nvPr/>
        </p:nvSpPr>
        <p:spPr>
          <a:xfrm>
            <a:off x="896112" y="3611880"/>
            <a:ext cx="2834640" cy="1371600"/>
          </a:xfrm>
          <a:prstGeom prst="rect">
            <a:avLst/>
          </a:prstGeom>
          <a:noFill/>
          <a:ln/>
        </p:spPr>
        <p:txBody>
          <a:bodyPr wrap="square" lIns="0" tIns="0" rIns="0" bIns="0" rtlCol="0" anchor="t"/>
          <a:lstStyle/>
          <a:p>
            <a:pPr indent="0" marL="0">
              <a:lnSpc>
                <a:spcPct val="115000"/>
              </a:lnSpc>
              <a:buNone/>
            </a:pPr>
            <a:r>
              <a:rPr lang="en-US" sz="1450" dirty="0">
                <a:solidFill>
                  <a:srgbClr val="1E2B24"/>
                </a:solidFill>
                <a:latin typeface="Calibri" pitchFamily="34" charset="0"/>
                <a:ea typeface="Calibri" pitchFamily="34" charset="-122"/>
                <a:cs typeface="Calibri" pitchFamily="34" charset="-120"/>
              </a:rPr>
              <a:t>Pflanzen können nicht weglaufen, um einen Partner zu suchen. Trotzdem müssen sie sich fortpflanzen. Wie geht das?</a:t>
            </a:r>
            <a:endParaRPr lang="en-US" sz="1450" dirty="0"/>
          </a:p>
        </p:txBody>
      </p:sp>
      <p:sp>
        <p:nvSpPr>
          <p:cNvPr id="10" name="Shape 7"/>
          <p:cNvSpPr/>
          <p:nvPr/>
        </p:nvSpPr>
        <p:spPr>
          <a:xfrm>
            <a:off x="4325112" y="1417320"/>
            <a:ext cx="3502152" cy="3794760"/>
          </a:xfrm>
          <a:prstGeom prst="roundRect">
            <a:avLst>
              <a:gd name="adj" fmla="val 3133"/>
            </a:avLst>
          </a:prstGeom>
          <a:solidFill>
            <a:srgbClr val="F3F7F4"/>
          </a:solidFill>
          <a:ln/>
        </p:spPr>
      </p:sp>
      <p:sp>
        <p:nvSpPr>
          <p:cNvPr id="11" name="Shape 8"/>
          <p:cNvSpPr/>
          <p:nvPr/>
        </p:nvSpPr>
        <p:spPr>
          <a:xfrm>
            <a:off x="4672584" y="1783080"/>
            <a:ext cx="914400" cy="914400"/>
          </a:xfrm>
          <a:prstGeom prst="ellipse">
            <a:avLst/>
          </a:prstGeom>
          <a:solidFill>
            <a:srgbClr val="FCF0DA"/>
          </a:solidFill>
          <a:ln/>
        </p:spPr>
      </p:sp>
      <p:pic>
        <p:nvPicPr>
          <p:cNvPr id="12" name="Image 1" descr="preencoded.png">    </p:cNvPr>
          <p:cNvPicPr>
            <a:picLocks noChangeAspect="1"/>
          </p:cNvPicPr>
          <p:nvPr/>
        </p:nvPicPr>
        <p:blipFill>
          <a:blip r:embed="rId2"/>
          <a:stretch>
            <a:fillRect/>
          </a:stretch>
        </p:blipFill>
        <p:spPr>
          <a:xfrm>
            <a:off x="4892040" y="2002536"/>
            <a:ext cx="475488" cy="475488"/>
          </a:xfrm>
          <a:prstGeom prst="rect">
            <a:avLst/>
          </a:prstGeom>
        </p:spPr>
      </p:pic>
      <p:sp>
        <p:nvSpPr>
          <p:cNvPr id="13" name="Text 9"/>
          <p:cNvSpPr/>
          <p:nvPr/>
        </p:nvSpPr>
        <p:spPr>
          <a:xfrm>
            <a:off x="4672584" y="2852928"/>
            <a:ext cx="2834640" cy="731520"/>
          </a:xfrm>
          <a:prstGeom prst="rect">
            <a:avLst/>
          </a:prstGeom>
          <a:noFill/>
          <a:ln/>
        </p:spPr>
        <p:txBody>
          <a:bodyPr wrap="square" lIns="0" tIns="0" rIns="0" bIns="0" rtlCol="0" anchor="t"/>
          <a:lstStyle/>
          <a:p>
            <a:pPr indent="0" marL="0">
              <a:buNone/>
            </a:pPr>
            <a:r>
              <a:rPr lang="en-US" sz="2000" b="1" dirty="0">
                <a:solidFill>
                  <a:srgbClr val="15382A"/>
                </a:solidFill>
                <a:latin typeface="Cambria" pitchFamily="34" charset="0"/>
                <a:ea typeface="Cambria" pitchFamily="34" charset="-122"/>
                <a:cs typeface="Cambria" pitchFamily="34" charset="-120"/>
              </a:rPr>
              <a:t>Wer macht den Job?</a:t>
            </a:r>
            <a:endParaRPr lang="en-US" sz="2000" dirty="0"/>
          </a:p>
        </p:txBody>
      </p:sp>
      <p:sp>
        <p:nvSpPr>
          <p:cNvPr id="14" name="Text 10"/>
          <p:cNvSpPr/>
          <p:nvPr/>
        </p:nvSpPr>
        <p:spPr>
          <a:xfrm>
            <a:off x="4672584" y="3611880"/>
            <a:ext cx="2834640" cy="1371600"/>
          </a:xfrm>
          <a:prstGeom prst="rect">
            <a:avLst/>
          </a:prstGeom>
          <a:noFill/>
          <a:ln/>
        </p:spPr>
        <p:txBody>
          <a:bodyPr wrap="square" lIns="0" tIns="0" rIns="0" bIns="0" rtlCol="0" anchor="t"/>
          <a:lstStyle/>
          <a:p>
            <a:pPr indent="0" marL="0">
              <a:lnSpc>
                <a:spcPct val="115000"/>
              </a:lnSpc>
              <a:buNone/>
            </a:pPr>
            <a:r>
              <a:rPr lang="en-US" sz="1450" dirty="0">
                <a:solidFill>
                  <a:srgbClr val="1E2B24"/>
                </a:solidFill>
                <a:latin typeface="Calibri" pitchFamily="34" charset="0"/>
                <a:ea typeface="Calibri" pitchFamily="34" charset="-122"/>
                <a:cs typeface="Calibri" pitchFamily="34" charset="-120"/>
              </a:rPr>
              <a:t>Insekten, Wind, Vögel, Fledermäuse, Wasser – und manchmal sogar der Mensch mit einem Pinsel.</a:t>
            </a:r>
            <a:endParaRPr lang="en-US" sz="1450" dirty="0"/>
          </a:p>
        </p:txBody>
      </p:sp>
      <p:sp>
        <p:nvSpPr>
          <p:cNvPr id="15" name="Shape 11"/>
          <p:cNvSpPr/>
          <p:nvPr/>
        </p:nvSpPr>
        <p:spPr>
          <a:xfrm>
            <a:off x="8101584" y="1417320"/>
            <a:ext cx="3502152" cy="3794760"/>
          </a:xfrm>
          <a:prstGeom prst="roundRect">
            <a:avLst>
              <a:gd name="adj" fmla="val 3133"/>
            </a:avLst>
          </a:prstGeom>
          <a:solidFill>
            <a:srgbClr val="F3F7F4"/>
          </a:solidFill>
          <a:ln/>
        </p:spPr>
      </p:sp>
      <p:sp>
        <p:nvSpPr>
          <p:cNvPr id="16" name="Shape 12"/>
          <p:cNvSpPr/>
          <p:nvPr/>
        </p:nvSpPr>
        <p:spPr>
          <a:xfrm>
            <a:off x="8449056" y="1783080"/>
            <a:ext cx="914400" cy="914400"/>
          </a:xfrm>
          <a:prstGeom prst="ellipse">
            <a:avLst/>
          </a:prstGeom>
          <a:solidFill>
            <a:srgbClr val="F8E6ED"/>
          </a:solidFill>
          <a:ln/>
        </p:spPr>
      </p:sp>
      <p:pic>
        <p:nvPicPr>
          <p:cNvPr id="17" name="Image 2" descr="preencoded.png">    </p:cNvPr>
          <p:cNvPicPr>
            <a:picLocks noChangeAspect="1"/>
          </p:cNvPicPr>
          <p:nvPr/>
        </p:nvPicPr>
        <p:blipFill>
          <a:blip r:embed="rId3"/>
          <a:stretch>
            <a:fillRect/>
          </a:stretch>
        </p:blipFill>
        <p:spPr>
          <a:xfrm>
            <a:off x="8668512" y="2002536"/>
            <a:ext cx="475488" cy="475488"/>
          </a:xfrm>
          <a:prstGeom prst="rect">
            <a:avLst/>
          </a:prstGeom>
        </p:spPr>
      </p:pic>
      <p:sp>
        <p:nvSpPr>
          <p:cNvPr id="18" name="Text 13"/>
          <p:cNvSpPr/>
          <p:nvPr/>
        </p:nvSpPr>
        <p:spPr>
          <a:xfrm>
            <a:off x="8449056" y="2852928"/>
            <a:ext cx="2834640" cy="731520"/>
          </a:xfrm>
          <a:prstGeom prst="rect">
            <a:avLst/>
          </a:prstGeom>
          <a:noFill/>
          <a:ln/>
        </p:spPr>
        <p:txBody>
          <a:bodyPr wrap="square" lIns="0" tIns="0" rIns="0" bIns="0" rtlCol="0" anchor="t"/>
          <a:lstStyle/>
          <a:p>
            <a:pPr indent="0" marL="0">
              <a:buNone/>
            </a:pPr>
            <a:r>
              <a:rPr lang="en-US" sz="2000" b="1" dirty="0">
                <a:solidFill>
                  <a:srgbClr val="15382A"/>
                </a:solidFill>
                <a:latin typeface="Cambria" pitchFamily="34" charset="0"/>
                <a:ea typeface="Cambria" pitchFamily="34" charset="-122"/>
                <a:cs typeface="Cambria" pitchFamily="34" charset="-120"/>
              </a:rPr>
              <a:t>Was kommt heraus?</a:t>
            </a:r>
            <a:endParaRPr lang="en-US" sz="2000" dirty="0"/>
          </a:p>
        </p:txBody>
      </p:sp>
      <p:sp>
        <p:nvSpPr>
          <p:cNvPr id="19" name="Text 14"/>
          <p:cNvSpPr/>
          <p:nvPr/>
        </p:nvSpPr>
        <p:spPr>
          <a:xfrm>
            <a:off x="8449056" y="3611880"/>
            <a:ext cx="2834640" cy="1371600"/>
          </a:xfrm>
          <a:prstGeom prst="rect">
            <a:avLst/>
          </a:prstGeom>
          <a:noFill/>
          <a:ln/>
        </p:spPr>
        <p:txBody>
          <a:bodyPr wrap="square" lIns="0" tIns="0" rIns="0" bIns="0" rtlCol="0" anchor="t"/>
          <a:lstStyle/>
          <a:p>
            <a:pPr indent="0" marL="0">
              <a:lnSpc>
                <a:spcPct val="115000"/>
              </a:lnSpc>
              <a:buNone/>
            </a:pPr>
            <a:r>
              <a:rPr lang="en-US" sz="1450" dirty="0">
                <a:solidFill>
                  <a:srgbClr val="1E2B24"/>
                </a:solidFill>
                <a:latin typeface="Calibri" pitchFamily="34" charset="0"/>
                <a:ea typeface="Calibri" pitchFamily="34" charset="-122"/>
                <a:cs typeface="Calibri" pitchFamily="34" charset="-120"/>
              </a:rPr>
              <a:t>Aus einer bestäubten Blüte entstehen Samen und oft eine Frucht. Zum Beispiel ein Apfel.</a:t>
            </a:r>
            <a:endParaRPr lang="en-US" sz="1450" dirty="0"/>
          </a:p>
        </p:txBody>
      </p:sp>
      <p:sp>
        <p:nvSpPr>
          <p:cNvPr id="20" name="Text 15"/>
          <p:cNvSpPr/>
          <p:nvPr/>
        </p:nvSpPr>
        <p:spPr>
          <a:xfrm>
            <a:off x="548640" y="5532120"/>
            <a:ext cx="11064240" cy="457200"/>
          </a:xfrm>
          <a:prstGeom prst="rect">
            <a:avLst/>
          </a:prstGeom>
          <a:noFill/>
          <a:ln/>
        </p:spPr>
        <p:txBody>
          <a:bodyPr wrap="square" lIns="0" tIns="0" rIns="0" bIns="0" rtlCol="0" anchor="ctr"/>
          <a:lstStyle/>
          <a:p>
            <a:pPr algn="l" indent="0" marL="0">
              <a:buNone/>
            </a:pPr>
            <a:r>
              <a:rPr lang="en-US" sz="1500" b="1" dirty="0">
                <a:solidFill>
                  <a:srgbClr val="2E7D4F"/>
                </a:solidFill>
                <a:latin typeface="Calibri" pitchFamily="34" charset="0"/>
                <a:ea typeface="Calibri" pitchFamily="34" charset="-122"/>
                <a:cs typeface="Calibri" pitchFamily="34" charset="-120"/>
              </a:rPr>
              <a:t>Merke: Bestäubung ist der Transport des Pollens – nicht mehr und nicht weniger.</a:t>
            </a:r>
            <a:endParaRPr lang="en-US" sz="15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17</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Testet euch selbst</a:t>
            </a:r>
            <a:endParaRPr lang="en-US" sz="3000" dirty="0"/>
          </a:p>
        </p:txBody>
      </p:sp>
      <p:sp>
        <p:nvSpPr>
          <p:cNvPr id="5" name="Shape 3"/>
          <p:cNvSpPr/>
          <p:nvPr/>
        </p:nvSpPr>
        <p:spPr>
          <a:xfrm>
            <a:off x="548640" y="1417320"/>
            <a:ext cx="5440680" cy="1234440"/>
          </a:xfrm>
          <a:prstGeom prst="roundRect">
            <a:avLst>
              <a:gd name="adj" fmla="val 8889"/>
            </a:avLst>
          </a:prstGeom>
          <a:solidFill>
            <a:srgbClr val="F3F7F4"/>
          </a:solidFill>
          <a:ln/>
        </p:spPr>
      </p:sp>
      <p:sp>
        <p:nvSpPr>
          <p:cNvPr id="6" name="Shape 4"/>
          <p:cNvSpPr/>
          <p:nvPr/>
        </p:nvSpPr>
        <p:spPr>
          <a:xfrm>
            <a:off x="822960" y="1801368"/>
            <a:ext cx="457200" cy="457200"/>
          </a:xfrm>
          <a:prstGeom prst="ellipse">
            <a:avLst/>
          </a:prstGeom>
          <a:solidFill>
            <a:srgbClr val="F2B035"/>
          </a:solidFill>
          <a:ln/>
        </p:spPr>
      </p:sp>
      <p:sp>
        <p:nvSpPr>
          <p:cNvPr id="7" name="Text 5"/>
          <p:cNvSpPr/>
          <p:nvPr/>
        </p:nvSpPr>
        <p:spPr>
          <a:xfrm>
            <a:off x="822960" y="180136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1</a:t>
            </a:r>
            <a:endParaRPr lang="en-US" sz="1600" dirty="0"/>
          </a:p>
        </p:txBody>
      </p:sp>
      <p:sp>
        <p:nvSpPr>
          <p:cNvPr id="8" name="Text 6"/>
          <p:cNvSpPr/>
          <p:nvPr/>
        </p:nvSpPr>
        <p:spPr>
          <a:xfrm>
            <a:off x="1463040" y="141732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Warum kann eine Pflanze sich nicht einfach selbst einen Partner suchen?</a:t>
            </a:r>
            <a:endParaRPr lang="en-US" sz="1450" dirty="0"/>
          </a:p>
        </p:txBody>
      </p:sp>
      <p:sp>
        <p:nvSpPr>
          <p:cNvPr id="9" name="Shape 7"/>
          <p:cNvSpPr/>
          <p:nvPr/>
        </p:nvSpPr>
        <p:spPr>
          <a:xfrm>
            <a:off x="6199632" y="1417320"/>
            <a:ext cx="5440680" cy="1234440"/>
          </a:xfrm>
          <a:prstGeom prst="roundRect">
            <a:avLst>
              <a:gd name="adj" fmla="val 8889"/>
            </a:avLst>
          </a:prstGeom>
          <a:solidFill>
            <a:srgbClr val="F3F7F4"/>
          </a:solidFill>
          <a:ln/>
        </p:spPr>
      </p:sp>
      <p:sp>
        <p:nvSpPr>
          <p:cNvPr id="10" name="Shape 8"/>
          <p:cNvSpPr/>
          <p:nvPr/>
        </p:nvSpPr>
        <p:spPr>
          <a:xfrm>
            <a:off x="6473952" y="1801368"/>
            <a:ext cx="457200" cy="457200"/>
          </a:xfrm>
          <a:prstGeom prst="ellipse">
            <a:avLst/>
          </a:prstGeom>
          <a:solidFill>
            <a:srgbClr val="F2B035"/>
          </a:solidFill>
          <a:ln/>
        </p:spPr>
      </p:sp>
      <p:sp>
        <p:nvSpPr>
          <p:cNvPr id="11" name="Text 9"/>
          <p:cNvSpPr/>
          <p:nvPr/>
        </p:nvSpPr>
        <p:spPr>
          <a:xfrm>
            <a:off x="6473952" y="180136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2</a:t>
            </a:r>
            <a:endParaRPr lang="en-US" sz="1600" dirty="0"/>
          </a:p>
        </p:txBody>
      </p:sp>
      <p:sp>
        <p:nvSpPr>
          <p:cNvPr id="12" name="Text 10"/>
          <p:cNvSpPr/>
          <p:nvPr/>
        </p:nvSpPr>
        <p:spPr>
          <a:xfrm>
            <a:off x="7114032" y="141732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Was ist der Unterschied zwischen Bestäubung und Befruchtung?</a:t>
            </a:r>
            <a:endParaRPr lang="en-US" sz="1450" dirty="0"/>
          </a:p>
        </p:txBody>
      </p:sp>
      <p:sp>
        <p:nvSpPr>
          <p:cNvPr id="13" name="Shape 11"/>
          <p:cNvSpPr/>
          <p:nvPr/>
        </p:nvSpPr>
        <p:spPr>
          <a:xfrm>
            <a:off x="548640" y="2880360"/>
            <a:ext cx="5440680" cy="1234440"/>
          </a:xfrm>
          <a:prstGeom prst="roundRect">
            <a:avLst>
              <a:gd name="adj" fmla="val 8889"/>
            </a:avLst>
          </a:prstGeom>
          <a:solidFill>
            <a:srgbClr val="F3F7F4"/>
          </a:solidFill>
          <a:ln/>
        </p:spPr>
      </p:sp>
      <p:sp>
        <p:nvSpPr>
          <p:cNvPr id="14" name="Shape 12"/>
          <p:cNvSpPr/>
          <p:nvPr/>
        </p:nvSpPr>
        <p:spPr>
          <a:xfrm>
            <a:off x="822960" y="3264408"/>
            <a:ext cx="457200" cy="457200"/>
          </a:xfrm>
          <a:prstGeom prst="ellipse">
            <a:avLst/>
          </a:prstGeom>
          <a:solidFill>
            <a:srgbClr val="F2B035"/>
          </a:solidFill>
          <a:ln/>
        </p:spPr>
      </p:sp>
      <p:sp>
        <p:nvSpPr>
          <p:cNvPr id="15" name="Text 13"/>
          <p:cNvSpPr/>
          <p:nvPr/>
        </p:nvSpPr>
        <p:spPr>
          <a:xfrm>
            <a:off x="822960" y="326440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3</a:t>
            </a:r>
            <a:endParaRPr lang="en-US" sz="1600" dirty="0"/>
          </a:p>
        </p:txBody>
      </p:sp>
      <p:sp>
        <p:nvSpPr>
          <p:cNvPr id="16" name="Text 14"/>
          <p:cNvSpPr/>
          <p:nvPr/>
        </p:nvSpPr>
        <p:spPr>
          <a:xfrm>
            <a:off x="1463040" y="288036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Woran erkennt ihr eine windbestäubte Blüte auf den ersten Blick?</a:t>
            </a:r>
            <a:endParaRPr lang="en-US" sz="1450" dirty="0"/>
          </a:p>
        </p:txBody>
      </p:sp>
      <p:sp>
        <p:nvSpPr>
          <p:cNvPr id="17" name="Shape 15"/>
          <p:cNvSpPr/>
          <p:nvPr/>
        </p:nvSpPr>
        <p:spPr>
          <a:xfrm>
            <a:off x="6199632" y="2880360"/>
            <a:ext cx="5440680" cy="1234440"/>
          </a:xfrm>
          <a:prstGeom prst="roundRect">
            <a:avLst>
              <a:gd name="adj" fmla="val 8889"/>
            </a:avLst>
          </a:prstGeom>
          <a:solidFill>
            <a:srgbClr val="F3F7F4"/>
          </a:solidFill>
          <a:ln/>
        </p:spPr>
      </p:sp>
      <p:sp>
        <p:nvSpPr>
          <p:cNvPr id="18" name="Shape 16"/>
          <p:cNvSpPr/>
          <p:nvPr/>
        </p:nvSpPr>
        <p:spPr>
          <a:xfrm>
            <a:off x="6473952" y="3264408"/>
            <a:ext cx="457200" cy="457200"/>
          </a:xfrm>
          <a:prstGeom prst="ellipse">
            <a:avLst/>
          </a:prstGeom>
          <a:solidFill>
            <a:srgbClr val="F2B035"/>
          </a:solidFill>
          <a:ln/>
        </p:spPr>
      </p:sp>
      <p:sp>
        <p:nvSpPr>
          <p:cNvPr id="19" name="Text 17"/>
          <p:cNvSpPr/>
          <p:nvPr/>
        </p:nvSpPr>
        <p:spPr>
          <a:xfrm>
            <a:off x="6473952" y="326440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4</a:t>
            </a:r>
            <a:endParaRPr lang="en-US" sz="1600" dirty="0"/>
          </a:p>
        </p:txBody>
      </p:sp>
      <p:sp>
        <p:nvSpPr>
          <p:cNvPr id="20" name="Text 18"/>
          <p:cNvSpPr/>
          <p:nvPr/>
        </p:nvSpPr>
        <p:spPr>
          <a:xfrm>
            <a:off x="7114032" y="288036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Warum sind viele insektenbestäubte Blüten bunt und duften stark?</a:t>
            </a:r>
            <a:endParaRPr lang="en-US" sz="1450" dirty="0"/>
          </a:p>
        </p:txBody>
      </p:sp>
      <p:sp>
        <p:nvSpPr>
          <p:cNvPr id="21" name="Shape 19"/>
          <p:cNvSpPr/>
          <p:nvPr/>
        </p:nvSpPr>
        <p:spPr>
          <a:xfrm>
            <a:off x="548640" y="4343400"/>
            <a:ext cx="5440680" cy="1234440"/>
          </a:xfrm>
          <a:prstGeom prst="roundRect">
            <a:avLst>
              <a:gd name="adj" fmla="val 8889"/>
            </a:avLst>
          </a:prstGeom>
          <a:solidFill>
            <a:srgbClr val="F3F7F4"/>
          </a:solidFill>
          <a:ln/>
        </p:spPr>
      </p:sp>
      <p:sp>
        <p:nvSpPr>
          <p:cNvPr id="22" name="Shape 20"/>
          <p:cNvSpPr/>
          <p:nvPr/>
        </p:nvSpPr>
        <p:spPr>
          <a:xfrm>
            <a:off x="822960" y="4727448"/>
            <a:ext cx="457200" cy="457200"/>
          </a:xfrm>
          <a:prstGeom prst="ellipse">
            <a:avLst/>
          </a:prstGeom>
          <a:solidFill>
            <a:srgbClr val="F2B035"/>
          </a:solidFill>
          <a:ln/>
        </p:spPr>
      </p:sp>
      <p:sp>
        <p:nvSpPr>
          <p:cNvPr id="23" name="Text 21"/>
          <p:cNvSpPr/>
          <p:nvPr/>
        </p:nvSpPr>
        <p:spPr>
          <a:xfrm>
            <a:off x="822960" y="472744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5</a:t>
            </a:r>
            <a:endParaRPr lang="en-US" sz="1600" dirty="0"/>
          </a:p>
        </p:txBody>
      </p:sp>
      <p:sp>
        <p:nvSpPr>
          <p:cNvPr id="24" name="Text 22"/>
          <p:cNvSpPr/>
          <p:nvPr/>
        </p:nvSpPr>
        <p:spPr>
          <a:xfrm>
            <a:off x="1463040" y="434340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Nennt einen Vorteil und einen Nachteil der Selbstbestäubung.</a:t>
            </a:r>
            <a:endParaRPr lang="en-US" sz="1450" dirty="0"/>
          </a:p>
        </p:txBody>
      </p:sp>
      <p:sp>
        <p:nvSpPr>
          <p:cNvPr id="25" name="Shape 23"/>
          <p:cNvSpPr/>
          <p:nvPr/>
        </p:nvSpPr>
        <p:spPr>
          <a:xfrm>
            <a:off x="6199632" y="4343400"/>
            <a:ext cx="5440680" cy="1234440"/>
          </a:xfrm>
          <a:prstGeom prst="roundRect">
            <a:avLst>
              <a:gd name="adj" fmla="val 8889"/>
            </a:avLst>
          </a:prstGeom>
          <a:solidFill>
            <a:srgbClr val="F3F7F4"/>
          </a:solidFill>
          <a:ln/>
        </p:spPr>
      </p:sp>
      <p:sp>
        <p:nvSpPr>
          <p:cNvPr id="26" name="Shape 24"/>
          <p:cNvSpPr/>
          <p:nvPr/>
        </p:nvSpPr>
        <p:spPr>
          <a:xfrm>
            <a:off x="6473952" y="4727448"/>
            <a:ext cx="457200" cy="457200"/>
          </a:xfrm>
          <a:prstGeom prst="ellipse">
            <a:avLst/>
          </a:prstGeom>
          <a:solidFill>
            <a:srgbClr val="F2B035"/>
          </a:solidFill>
          <a:ln/>
        </p:spPr>
      </p:sp>
      <p:sp>
        <p:nvSpPr>
          <p:cNvPr id="27" name="Text 25"/>
          <p:cNvSpPr/>
          <p:nvPr/>
        </p:nvSpPr>
        <p:spPr>
          <a:xfrm>
            <a:off x="6473952" y="4727448"/>
            <a:ext cx="457200" cy="457200"/>
          </a:xfrm>
          <a:prstGeom prst="rect">
            <a:avLst/>
          </a:prstGeom>
          <a:noFill/>
          <a:ln/>
        </p:spPr>
        <p:txBody>
          <a:bodyPr wrap="square" lIns="0" tIns="0" rIns="0" bIns="0" rtlCol="0" anchor="ctr"/>
          <a:lstStyle/>
          <a:p>
            <a:pPr algn="ctr" indent="0" marL="0">
              <a:buNone/>
            </a:pPr>
            <a:r>
              <a:rPr lang="en-US" sz="1600" b="1" dirty="0">
                <a:solidFill>
                  <a:srgbClr val="15382A"/>
                </a:solidFill>
                <a:latin typeface="Calibri" pitchFamily="34" charset="0"/>
                <a:ea typeface="Calibri" pitchFamily="34" charset="-122"/>
                <a:cs typeface="Calibri" pitchFamily="34" charset="-120"/>
              </a:rPr>
              <a:t>6</a:t>
            </a:r>
            <a:endParaRPr lang="en-US" sz="1600" dirty="0"/>
          </a:p>
        </p:txBody>
      </p:sp>
      <p:sp>
        <p:nvSpPr>
          <p:cNvPr id="28" name="Text 26"/>
          <p:cNvSpPr/>
          <p:nvPr/>
        </p:nvSpPr>
        <p:spPr>
          <a:xfrm>
            <a:off x="7114032" y="4343400"/>
            <a:ext cx="4297680" cy="1234440"/>
          </a:xfrm>
          <a:prstGeom prst="rect">
            <a:avLst/>
          </a:prstGeom>
          <a:noFill/>
          <a:ln/>
        </p:spPr>
        <p:txBody>
          <a:bodyPr wrap="square" lIns="0" tIns="0" rIns="0" bIns="0" rtlCol="0" anchor="ctr"/>
          <a:lstStyle/>
          <a:p>
            <a:pPr indent="0" marL="0">
              <a:buNone/>
            </a:pPr>
            <a:r>
              <a:rPr lang="en-US" sz="1450" dirty="0">
                <a:solidFill>
                  <a:srgbClr val="1E2B24"/>
                </a:solidFill>
                <a:latin typeface="Calibri" pitchFamily="34" charset="0"/>
                <a:ea typeface="Calibri" pitchFamily="34" charset="-122"/>
                <a:cs typeface="Calibri" pitchFamily="34" charset="-120"/>
              </a:rPr>
              <a:t>Warum wird Vanille von Hand bestäubt?</a:t>
            </a:r>
            <a:endParaRPr lang="en-US" sz="1450" dirty="0"/>
          </a:p>
        </p:txBody>
      </p:sp>
      <p:sp>
        <p:nvSpPr>
          <p:cNvPr id="29" name="Text 27"/>
          <p:cNvSpPr/>
          <p:nvPr/>
        </p:nvSpPr>
        <p:spPr>
          <a:xfrm>
            <a:off x="548640" y="5989320"/>
            <a:ext cx="11091672" cy="411480"/>
          </a:xfrm>
          <a:prstGeom prst="rect">
            <a:avLst/>
          </a:prstGeom>
          <a:noFill/>
          <a:ln/>
        </p:spPr>
        <p:txBody>
          <a:bodyPr wrap="square" lIns="0" tIns="0" rIns="0" bIns="0" rtlCol="0" anchor="ctr"/>
          <a:lstStyle/>
          <a:p>
            <a:pPr indent="0" marL="0">
              <a:buNone/>
            </a:pPr>
            <a:r>
              <a:rPr lang="en-US" sz="1500" b="1" dirty="0">
                <a:solidFill>
                  <a:srgbClr val="2E7D4F"/>
                </a:solidFill>
                <a:latin typeface="Calibri" pitchFamily="34" charset="0"/>
                <a:ea typeface="Calibri" pitchFamily="34" charset="-122"/>
                <a:cs typeface="Calibri" pitchFamily="34" charset="-120"/>
              </a:rPr>
              <a:t>Wer alle sechs Fragen in eigenen Worten beantworten kann, hat das Thema im Griff.</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2</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Warum brauchen Pflanzen Bestäubung?</a:t>
            </a:r>
            <a:endParaRPr lang="en-US" sz="3000" dirty="0"/>
          </a:p>
        </p:txBody>
      </p:sp>
      <p:sp>
        <p:nvSpPr>
          <p:cNvPr id="5" name="Shape 3"/>
          <p:cNvSpPr/>
          <p:nvPr/>
        </p:nvSpPr>
        <p:spPr>
          <a:xfrm>
            <a:off x="548640" y="1417320"/>
            <a:ext cx="6035040" cy="4114800"/>
          </a:xfrm>
          <a:prstGeom prst="roundRect">
            <a:avLst>
              <a:gd name="adj" fmla="val 2667"/>
            </a:avLst>
          </a:prstGeom>
          <a:solidFill>
            <a:srgbClr val="F3F7F4"/>
          </a:solidFill>
          <a:ln/>
        </p:spPr>
      </p:sp>
      <p:sp>
        <p:nvSpPr>
          <p:cNvPr id="6" name="Text 4"/>
          <p:cNvSpPr/>
          <p:nvPr/>
        </p:nvSpPr>
        <p:spPr>
          <a:xfrm>
            <a:off x="914400" y="1737360"/>
            <a:ext cx="5303520" cy="411480"/>
          </a:xfrm>
          <a:prstGeom prst="rect">
            <a:avLst/>
          </a:prstGeom>
          <a:noFill/>
          <a:ln/>
        </p:spPr>
        <p:txBody>
          <a:bodyPr wrap="square" lIns="0" tIns="0" rIns="0" bIns="0" rtlCol="0" anchor="ctr"/>
          <a:lstStyle/>
          <a:p>
            <a:pPr indent="0" marL="0">
              <a:buNone/>
            </a:pPr>
            <a:r>
              <a:rPr lang="en-US" sz="2200" b="1" dirty="0">
                <a:solidFill>
                  <a:srgbClr val="C8577E"/>
                </a:solidFill>
                <a:latin typeface="Cambria" pitchFamily="34" charset="0"/>
                <a:ea typeface="Cambria" pitchFamily="34" charset="-122"/>
                <a:cs typeface="Cambria" pitchFamily="34" charset="-120"/>
              </a:rPr>
              <a:t>Das Problem</a:t>
            </a:r>
            <a:endParaRPr lang="en-US" sz="2200" dirty="0"/>
          </a:p>
        </p:txBody>
      </p:sp>
      <p:sp>
        <p:nvSpPr>
          <p:cNvPr id="7" name="Text 5"/>
          <p:cNvSpPr/>
          <p:nvPr/>
        </p:nvSpPr>
        <p:spPr>
          <a:xfrm>
            <a:off x="914400" y="2240280"/>
            <a:ext cx="5303520" cy="1371600"/>
          </a:xfrm>
          <a:prstGeom prst="rect">
            <a:avLst/>
          </a:prstGeom>
          <a:noFill/>
          <a:ln/>
        </p:spPr>
        <p:txBody>
          <a:bodyPr wrap="square" lIns="0" tIns="0" rIns="0" bIns="0" rtlCol="0" anchor="t"/>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Eine Pflanze steht fest im Boden. Sie kann sich keinen Partner suchen und nicht zu ihm hinlaufen. Für neue Samen müssen aber männliche und weibliche Geschlechtszellen zusammenkommen.</a:t>
            </a:r>
            <a:endParaRPr lang="en-US" sz="1600" dirty="0"/>
          </a:p>
        </p:txBody>
      </p:sp>
      <p:sp>
        <p:nvSpPr>
          <p:cNvPr id="8" name="Text 6"/>
          <p:cNvSpPr/>
          <p:nvPr/>
        </p:nvSpPr>
        <p:spPr>
          <a:xfrm>
            <a:off x="914400" y="3657600"/>
            <a:ext cx="5303520" cy="411480"/>
          </a:xfrm>
          <a:prstGeom prst="rect">
            <a:avLst/>
          </a:prstGeom>
          <a:noFill/>
          <a:ln/>
        </p:spPr>
        <p:txBody>
          <a:bodyPr wrap="square" lIns="0" tIns="0" rIns="0" bIns="0" rtlCol="0" anchor="ctr"/>
          <a:lstStyle/>
          <a:p>
            <a:pPr indent="0" marL="0">
              <a:buNone/>
            </a:pPr>
            <a:r>
              <a:rPr lang="en-US" sz="2200" b="1" dirty="0">
                <a:solidFill>
                  <a:srgbClr val="2E7D4F"/>
                </a:solidFill>
                <a:latin typeface="Cambria" pitchFamily="34" charset="0"/>
                <a:ea typeface="Cambria" pitchFamily="34" charset="-122"/>
                <a:cs typeface="Cambria" pitchFamily="34" charset="-120"/>
              </a:rPr>
              <a:t>Die Lösung</a:t>
            </a:r>
            <a:endParaRPr lang="en-US" sz="2200" dirty="0"/>
          </a:p>
        </p:txBody>
      </p:sp>
      <p:sp>
        <p:nvSpPr>
          <p:cNvPr id="9" name="Text 7"/>
          <p:cNvSpPr/>
          <p:nvPr/>
        </p:nvSpPr>
        <p:spPr>
          <a:xfrm>
            <a:off x="914400" y="4160520"/>
            <a:ext cx="5303520" cy="1188720"/>
          </a:xfrm>
          <a:prstGeom prst="rect">
            <a:avLst/>
          </a:prstGeom>
          <a:noFill/>
          <a:ln/>
        </p:spPr>
        <p:txBody>
          <a:bodyPr wrap="square" lIns="0" tIns="0" rIns="0" bIns="0" rtlCol="0" anchor="t"/>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Die Blüte produziert Pollen. Darin stecken die männlichen Geschlechtszellen. Jemand anderes übernimmt den Transport: ein Tier, der Wind oder das Wasser.</a:t>
            </a:r>
            <a:endParaRPr lang="en-US" sz="1600" dirty="0"/>
          </a:p>
        </p:txBody>
      </p:sp>
      <p:sp>
        <p:nvSpPr>
          <p:cNvPr id="10" name="Shape 8"/>
          <p:cNvSpPr/>
          <p:nvPr/>
        </p:nvSpPr>
        <p:spPr>
          <a:xfrm>
            <a:off x="6903720" y="1417320"/>
            <a:ext cx="4736592" cy="4114800"/>
          </a:xfrm>
          <a:prstGeom prst="roundRect">
            <a:avLst>
              <a:gd name="adj" fmla="val 2667"/>
            </a:avLst>
          </a:prstGeom>
          <a:solidFill>
            <a:srgbClr val="15382A"/>
          </a:solidFill>
          <a:ln/>
        </p:spPr>
      </p:sp>
      <p:pic>
        <p:nvPicPr>
          <p:cNvPr id="11" name="Image 0" descr="preencoded.png">    </p:cNvPr>
          <p:cNvPicPr>
            <a:picLocks noChangeAspect="1"/>
          </p:cNvPicPr>
          <p:nvPr/>
        </p:nvPicPr>
        <p:blipFill>
          <a:blip r:embed="rId1"/>
          <a:stretch>
            <a:fillRect/>
          </a:stretch>
        </p:blipFill>
        <p:spPr>
          <a:xfrm>
            <a:off x="7360920" y="1783080"/>
            <a:ext cx="868680" cy="868680"/>
          </a:xfrm>
          <a:prstGeom prst="rect">
            <a:avLst/>
          </a:prstGeom>
        </p:spPr>
      </p:pic>
      <p:sp>
        <p:nvSpPr>
          <p:cNvPr id="12" name="Text 9"/>
          <p:cNvSpPr/>
          <p:nvPr/>
        </p:nvSpPr>
        <p:spPr>
          <a:xfrm>
            <a:off x="7360920" y="2788920"/>
            <a:ext cx="3840480" cy="457200"/>
          </a:xfrm>
          <a:prstGeom prst="rect">
            <a:avLst/>
          </a:prstGeom>
          <a:noFill/>
          <a:ln/>
        </p:spPr>
        <p:txBody>
          <a:bodyPr wrap="square" lIns="0" tIns="0" rIns="0" bIns="0" rtlCol="0" anchor="ctr"/>
          <a:lstStyle/>
          <a:p>
            <a:pPr indent="0" marL="0">
              <a:buNone/>
            </a:pPr>
            <a:r>
              <a:rPr lang="en-US" sz="2600" b="1" dirty="0">
                <a:solidFill>
                  <a:srgbClr val="FFFFFF"/>
                </a:solidFill>
                <a:latin typeface="Cambria" pitchFamily="34" charset="0"/>
                <a:ea typeface="Cambria" pitchFamily="34" charset="-122"/>
                <a:cs typeface="Cambria" pitchFamily="34" charset="-120"/>
              </a:rPr>
              <a:t>Pollen</a:t>
            </a:r>
            <a:endParaRPr lang="en-US" sz="2600" dirty="0"/>
          </a:p>
        </p:txBody>
      </p:sp>
      <p:sp>
        <p:nvSpPr>
          <p:cNvPr id="13" name="Text 10"/>
          <p:cNvSpPr/>
          <p:nvPr/>
        </p:nvSpPr>
        <p:spPr>
          <a:xfrm>
            <a:off x="7360920" y="3337560"/>
            <a:ext cx="3840480" cy="1920240"/>
          </a:xfrm>
          <a:prstGeom prst="rect">
            <a:avLst/>
          </a:prstGeom>
          <a:noFill/>
          <a:ln/>
        </p:spPr>
        <p:txBody>
          <a:bodyPr wrap="square" lIns="0" tIns="0" rIns="0" bIns="0" rtlCol="0" anchor="t"/>
          <a:lstStyle/>
          <a:p>
            <a:pPr indent="0" marL="0">
              <a:lnSpc>
                <a:spcPct val="115000"/>
              </a:lnSpc>
              <a:buNone/>
            </a:pPr>
            <a:r>
              <a:rPr lang="en-US" sz="1500" dirty="0">
                <a:solidFill>
                  <a:srgbClr val="D7E5DC"/>
                </a:solidFill>
                <a:latin typeface="Calibri" pitchFamily="34" charset="0"/>
                <a:ea typeface="Calibri" pitchFamily="34" charset="-122"/>
                <a:cs typeface="Calibri" pitchFamily="34" charset="-120"/>
              </a:rPr>
              <a:t>Winzige Körner, oft nur ein Fünfzigstel Millimeter gross – für uns einfach gelber Staub.</a:t>
            </a:r>
            <a:endParaRPr lang="en-US" sz="1500" dirty="0"/>
          </a:p>
          <a:p>
            <a:pPr indent="0" marL="0">
              <a:lnSpc>
                <a:spcPct val="115000"/>
              </a:lnSpc>
              <a:buNone/>
            </a:pPr>
            <a:endParaRPr lang="en-US" sz="1500" dirty="0"/>
          </a:p>
          <a:p>
            <a:pPr indent="0" marL="0">
              <a:lnSpc>
                <a:spcPct val="115000"/>
              </a:lnSpc>
              <a:buNone/>
            </a:pPr>
            <a:r>
              <a:rPr lang="en-US" sz="1500" dirty="0">
                <a:solidFill>
                  <a:srgbClr val="D7E5DC"/>
                </a:solidFill>
                <a:latin typeface="Calibri" pitchFamily="34" charset="0"/>
                <a:ea typeface="Calibri" pitchFamily="34" charset="-122"/>
                <a:cs typeface="Calibri" pitchFamily="34" charset="-120"/>
              </a:rPr>
              <a:t>In jedem Korn steckt eine männliche Geschlechtszelle. Landet ein Korn am richtigen Ort, kann daraus ein neuer Samen entstehen.</a:t>
            </a:r>
            <a:endParaRPr lang="en-US" sz="1500" dirty="0"/>
          </a:p>
        </p:txBody>
      </p:sp>
      <p:sp>
        <p:nvSpPr>
          <p:cNvPr id="14" name="Text 11"/>
          <p:cNvSpPr/>
          <p:nvPr/>
        </p:nvSpPr>
        <p:spPr>
          <a:xfrm>
            <a:off x="548640" y="5806440"/>
            <a:ext cx="11064240" cy="457200"/>
          </a:xfrm>
          <a:prstGeom prst="rect">
            <a:avLst/>
          </a:prstGeom>
          <a:noFill/>
          <a:ln/>
        </p:spPr>
        <p:txBody>
          <a:bodyPr wrap="square" lIns="0" tIns="0" rIns="0" bIns="0" rtlCol="0" anchor="ctr"/>
          <a:lstStyle/>
          <a:p>
            <a:pPr indent="0" marL="0">
              <a:buNone/>
            </a:pPr>
            <a:r>
              <a:rPr lang="en-US" sz="1600" b="1" dirty="0">
                <a:solidFill>
                  <a:srgbClr val="2E7D4F"/>
                </a:solidFill>
                <a:latin typeface="Calibri" pitchFamily="34" charset="0"/>
                <a:ea typeface="Calibri" pitchFamily="34" charset="-122"/>
                <a:cs typeface="Calibri" pitchFamily="34" charset="-120"/>
              </a:rPr>
              <a:t>Diesen Transport nennt man Bestäubung.</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3</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Die wichtigsten Teile einer Blüte</a:t>
            </a:r>
            <a:endParaRPr lang="en-US" sz="3000" dirty="0"/>
          </a:p>
        </p:txBody>
      </p:sp>
      <p:sp>
        <p:nvSpPr>
          <p:cNvPr id="5" name="Shape 3"/>
          <p:cNvSpPr/>
          <p:nvPr/>
        </p:nvSpPr>
        <p:spPr>
          <a:xfrm>
            <a:off x="2734056" y="3794760"/>
            <a:ext cx="109728" cy="2011680"/>
          </a:xfrm>
          <a:prstGeom prst="rect">
            <a:avLst/>
          </a:prstGeom>
          <a:solidFill>
            <a:srgbClr val="2E7D4F"/>
          </a:solidFill>
          <a:ln/>
        </p:spPr>
      </p:sp>
      <p:sp>
        <p:nvSpPr>
          <p:cNvPr id="6" name="Shape 4"/>
          <p:cNvSpPr/>
          <p:nvPr/>
        </p:nvSpPr>
        <p:spPr>
          <a:xfrm>
            <a:off x="1764792" y="5029200"/>
            <a:ext cx="969264" cy="457200"/>
          </a:xfrm>
          <a:prstGeom prst="ellipse">
            <a:avLst/>
          </a:prstGeom>
          <a:solidFill>
            <a:srgbClr val="2E7D4F"/>
          </a:solidFill>
          <a:ln/>
        </p:spPr>
      </p:sp>
      <p:sp>
        <p:nvSpPr>
          <p:cNvPr id="7" name="Shape 5"/>
          <p:cNvSpPr/>
          <p:nvPr/>
        </p:nvSpPr>
        <p:spPr>
          <a:xfrm>
            <a:off x="2843784" y="4709160"/>
            <a:ext cx="969264" cy="457200"/>
          </a:xfrm>
          <a:prstGeom prst="ellipse">
            <a:avLst/>
          </a:prstGeom>
          <a:solidFill>
            <a:srgbClr val="2E7D4F"/>
          </a:solidFill>
          <a:ln/>
        </p:spPr>
      </p:sp>
      <p:sp>
        <p:nvSpPr>
          <p:cNvPr id="8" name="Shape 6"/>
          <p:cNvSpPr/>
          <p:nvPr/>
        </p:nvSpPr>
        <p:spPr>
          <a:xfrm>
            <a:off x="2221992" y="1783080"/>
            <a:ext cx="1133856" cy="914400"/>
          </a:xfrm>
          <a:prstGeom prst="ellipse">
            <a:avLst/>
          </a:prstGeom>
          <a:solidFill>
            <a:srgbClr val="F8E6ED"/>
          </a:solidFill>
          <a:ln w="12700">
            <a:solidFill>
              <a:srgbClr val="C8577E"/>
            </a:solidFill>
            <a:prstDash val="solid"/>
          </a:ln>
        </p:spPr>
      </p:sp>
      <p:sp>
        <p:nvSpPr>
          <p:cNvPr id="9" name="Shape 7"/>
          <p:cNvSpPr/>
          <p:nvPr/>
        </p:nvSpPr>
        <p:spPr>
          <a:xfrm>
            <a:off x="3227832" y="2514600"/>
            <a:ext cx="1133856" cy="914400"/>
          </a:xfrm>
          <a:prstGeom prst="ellipse">
            <a:avLst/>
          </a:prstGeom>
          <a:solidFill>
            <a:srgbClr val="F8E6ED"/>
          </a:solidFill>
          <a:ln w="12700">
            <a:solidFill>
              <a:srgbClr val="C8577E"/>
            </a:solidFill>
            <a:prstDash val="solid"/>
          </a:ln>
        </p:spPr>
      </p:sp>
      <p:sp>
        <p:nvSpPr>
          <p:cNvPr id="10" name="Shape 8"/>
          <p:cNvSpPr/>
          <p:nvPr/>
        </p:nvSpPr>
        <p:spPr>
          <a:xfrm>
            <a:off x="2843784" y="3703320"/>
            <a:ext cx="1133856" cy="914400"/>
          </a:xfrm>
          <a:prstGeom prst="ellipse">
            <a:avLst/>
          </a:prstGeom>
          <a:solidFill>
            <a:srgbClr val="F8E6ED"/>
          </a:solidFill>
          <a:ln w="12700">
            <a:solidFill>
              <a:srgbClr val="C8577E"/>
            </a:solidFill>
            <a:prstDash val="solid"/>
          </a:ln>
        </p:spPr>
      </p:sp>
      <p:sp>
        <p:nvSpPr>
          <p:cNvPr id="11" name="Shape 9"/>
          <p:cNvSpPr/>
          <p:nvPr/>
        </p:nvSpPr>
        <p:spPr>
          <a:xfrm>
            <a:off x="1600200" y="3703320"/>
            <a:ext cx="1133856" cy="914400"/>
          </a:xfrm>
          <a:prstGeom prst="ellipse">
            <a:avLst/>
          </a:prstGeom>
          <a:solidFill>
            <a:srgbClr val="F8E6ED"/>
          </a:solidFill>
          <a:ln w="12700">
            <a:solidFill>
              <a:srgbClr val="C8577E"/>
            </a:solidFill>
            <a:prstDash val="solid"/>
          </a:ln>
        </p:spPr>
      </p:sp>
      <p:sp>
        <p:nvSpPr>
          <p:cNvPr id="12" name="Shape 10"/>
          <p:cNvSpPr/>
          <p:nvPr/>
        </p:nvSpPr>
        <p:spPr>
          <a:xfrm>
            <a:off x="1216152" y="2514600"/>
            <a:ext cx="1133856" cy="914400"/>
          </a:xfrm>
          <a:prstGeom prst="ellipse">
            <a:avLst/>
          </a:prstGeom>
          <a:solidFill>
            <a:srgbClr val="F8E6ED"/>
          </a:solidFill>
          <a:ln w="12700">
            <a:solidFill>
              <a:srgbClr val="C8577E"/>
            </a:solidFill>
            <a:prstDash val="solid"/>
          </a:ln>
        </p:spPr>
      </p:sp>
      <p:sp>
        <p:nvSpPr>
          <p:cNvPr id="13" name="Shape 11"/>
          <p:cNvSpPr/>
          <p:nvPr/>
        </p:nvSpPr>
        <p:spPr>
          <a:xfrm>
            <a:off x="2130552" y="2724912"/>
            <a:ext cx="1316736" cy="1133856"/>
          </a:xfrm>
          <a:prstGeom prst="ellipse">
            <a:avLst/>
          </a:prstGeom>
          <a:solidFill>
            <a:srgbClr val="FCF0DA"/>
          </a:solidFill>
          <a:ln w="19050">
            <a:solidFill>
              <a:srgbClr val="F2B035"/>
            </a:solidFill>
            <a:prstDash val="solid"/>
          </a:ln>
        </p:spPr>
      </p:sp>
      <p:sp>
        <p:nvSpPr>
          <p:cNvPr id="14" name="Shape 12"/>
          <p:cNvSpPr/>
          <p:nvPr/>
        </p:nvSpPr>
        <p:spPr>
          <a:xfrm>
            <a:off x="2331720" y="3017520"/>
            <a:ext cx="228600" cy="411480"/>
          </a:xfrm>
          <a:prstGeom prst="line">
            <a:avLst/>
          </a:prstGeom>
          <a:noFill/>
          <a:ln w="25400">
            <a:solidFill>
              <a:srgbClr val="D89A28"/>
            </a:solidFill>
            <a:prstDash val="solid"/>
          </a:ln>
        </p:spPr>
      </p:sp>
      <p:sp>
        <p:nvSpPr>
          <p:cNvPr id="15" name="Shape 13"/>
          <p:cNvSpPr/>
          <p:nvPr/>
        </p:nvSpPr>
        <p:spPr>
          <a:xfrm>
            <a:off x="2231136" y="2871216"/>
            <a:ext cx="201168" cy="201168"/>
          </a:xfrm>
          <a:prstGeom prst="ellipse">
            <a:avLst/>
          </a:prstGeom>
          <a:solidFill>
            <a:srgbClr val="F2B035"/>
          </a:solidFill>
          <a:ln/>
        </p:spPr>
      </p:sp>
      <p:sp>
        <p:nvSpPr>
          <p:cNvPr id="16" name="Shape 14"/>
          <p:cNvSpPr/>
          <p:nvPr/>
        </p:nvSpPr>
        <p:spPr>
          <a:xfrm>
            <a:off x="2551176" y="2871216"/>
            <a:ext cx="118872" cy="411480"/>
          </a:xfrm>
          <a:prstGeom prst="line">
            <a:avLst/>
          </a:prstGeom>
          <a:noFill/>
          <a:ln w="25400">
            <a:solidFill>
              <a:srgbClr val="D89A28"/>
            </a:solidFill>
            <a:prstDash val="solid"/>
          </a:ln>
        </p:spPr>
      </p:sp>
      <p:sp>
        <p:nvSpPr>
          <p:cNvPr id="17" name="Shape 15"/>
          <p:cNvSpPr/>
          <p:nvPr/>
        </p:nvSpPr>
        <p:spPr>
          <a:xfrm>
            <a:off x="2450592" y="2724912"/>
            <a:ext cx="201168" cy="201168"/>
          </a:xfrm>
          <a:prstGeom prst="ellipse">
            <a:avLst/>
          </a:prstGeom>
          <a:solidFill>
            <a:srgbClr val="F2B035"/>
          </a:solidFill>
          <a:ln/>
        </p:spPr>
      </p:sp>
      <p:sp>
        <p:nvSpPr>
          <p:cNvPr id="18" name="Shape 16"/>
          <p:cNvSpPr/>
          <p:nvPr/>
        </p:nvSpPr>
        <p:spPr>
          <a:xfrm>
            <a:off x="3026664" y="2871216"/>
            <a:ext cx="-118872" cy="411480"/>
          </a:xfrm>
          <a:prstGeom prst="line">
            <a:avLst/>
          </a:prstGeom>
          <a:noFill/>
          <a:ln w="25400">
            <a:solidFill>
              <a:srgbClr val="D89A28"/>
            </a:solidFill>
            <a:prstDash val="solid"/>
          </a:ln>
        </p:spPr>
      </p:sp>
      <p:sp>
        <p:nvSpPr>
          <p:cNvPr id="19" name="Shape 17"/>
          <p:cNvSpPr/>
          <p:nvPr/>
        </p:nvSpPr>
        <p:spPr>
          <a:xfrm>
            <a:off x="2926080" y="2724912"/>
            <a:ext cx="201168" cy="201168"/>
          </a:xfrm>
          <a:prstGeom prst="ellipse">
            <a:avLst/>
          </a:prstGeom>
          <a:solidFill>
            <a:srgbClr val="F2B035"/>
          </a:solidFill>
          <a:ln/>
        </p:spPr>
      </p:sp>
      <p:sp>
        <p:nvSpPr>
          <p:cNvPr id="20" name="Shape 18"/>
          <p:cNvSpPr/>
          <p:nvPr/>
        </p:nvSpPr>
        <p:spPr>
          <a:xfrm>
            <a:off x="3246120" y="3017520"/>
            <a:ext cx="-228600" cy="411480"/>
          </a:xfrm>
          <a:prstGeom prst="line">
            <a:avLst/>
          </a:prstGeom>
          <a:noFill/>
          <a:ln w="25400">
            <a:solidFill>
              <a:srgbClr val="D89A28"/>
            </a:solidFill>
            <a:prstDash val="solid"/>
          </a:ln>
        </p:spPr>
      </p:sp>
      <p:sp>
        <p:nvSpPr>
          <p:cNvPr id="21" name="Shape 19"/>
          <p:cNvSpPr/>
          <p:nvPr/>
        </p:nvSpPr>
        <p:spPr>
          <a:xfrm>
            <a:off x="3145536" y="2871216"/>
            <a:ext cx="201168" cy="201168"/>
          </a:xfrm>
          <a:prstGeom prst="ellipse">
            <a:avLst/>
          </a:prstGeom>
          <a:solidFill>
            <a:srgbClr val="F2B035"/>
          </a:solidFill>
          <a:ln/>
        </p:spPr>
      </p:sp>
      <p:sp>
        <p:nvSpPr>
          <p:cNvPr id="22" name="Shape 20"/>
          <p:cNvSpPr/>
          <p:nvPr/>
        </p:nvSpPr>
        <p:spPr>
          <a:xfrm>
            <a:off x="2747772" y="2788920"/>
            <a:ext cx="82296" cy="685800"/>
          </a:xfrm>
          <a:prstGeom prst="rect">
            <a:avLst/>
          </a:prstGeom>
          <a:solidFill>
            <a:srgbClr val="C8577E"/>
          </a:solidFill>
          <a:ln/>
        </p:spPr>
      </p:sp>
      <p:sp>
        <p:nvSpPr>
          <p:cNvPr id="23" name="Shape 21"/>
          <p:cNvSpPr/>
          <p:nvPr/>
        </p:nvSpPr>
        <p:spPr>
          <a:xfrm>
            <a:off x="2615184" y="2633472"/>
            <a:ext cx="347472" cy="256032"/>
          </a:xfrm>
          <a:prstGeom prst="ellipse">
            <a:avLst/>
          </a:prstGeom>
          <a:solidFill>
            <a:srgbClr val="C8577E"/>
          </a:solidFill>
          <a:ln/>
        </p:spPr>
      </p:sp>
      <p:sp>
        <p:nvSpPr>
          <p:cNvPr id="24" name="Shape 22"/>
          <p:cNvSpPr/>
          <p:nvPr/>
        </p:nvSpPr>
        <p:spPr>
          <a:xfrm>
            <a:off x="2532888" y="3456432"/>
            <a:ext cx="512064" cy="420624"/>
          </a:xfrm>
          <a:prstGeom prst="ellipse">
            <a:avLst/>
          </a:prstGeom>
          <a:solidFill>
            <a:srgbClr val="C8577E"/>
          </a:solidFill>
          <a:ln/>
        </p:spPr>
      </p:sp>
      <p:sp>
        <p:nvSpPr>
          <p:cNvPr id="25" name="Text 23"/>
          <p:cNvSpPr/>
          <p:nvPr/>
        </p:nvSpPr>
        <p:spPr>
          <a:xfrm>
            <a:off x="914400" y="5806440"/>
            <a:ext cx="3840480" cy="320040"/>
          </a:xfrm>
          <a:prstGeom prst="rect">
            <a:avLst/>
          </a:prstGeom>
          <a:noFill/>
          <a:ln/>
        </p:spPr>
        <p:txBody>
          <a:bodyPr wrap="square" lIns="0" tIns="0" rIns="0" bIns="0" rtlCol="0" anchor="ctr"/>
          <a:lstStyle/>
          <a:p>
            <a:pPr algn="ctr" indent="0" marL="0">
              <a:buNone/>
            </a:pPr>
            <a:r>
              <a:rPr lang="en-US" sz="1200" i="1" dirty="0">
                <a:solidFill>
                  <a:srgbClr val="68786E"/>
                </a:solidFill>
                <a:latin typeface="Calibri" pitchFamily="34" charset="0"/>
                <a:ea typeface="Calibri" pitchFamily="34" charset="-122"/>
                <a:cs typeface="Calibri" pitchFamily="34" charset="-120"/>
              </a:rPr>
              <a:t>Schematische Blüte</a:t>
            </a:r>
            <a:endParaRPr lang="en-US" sz="1200" dirty="0"/>
          </a:p>
        </p:txBody>
      </p:sp>
      <p:sp>
        <p:nvSpPr>
          <p:cNvPr id="26" name="Shape 24"/>
          <p:cNvSpPr/>
          <p:nvPr/>
        </p:nvSpPr>
        <p:spPr>
          <a:xfrm>
            <a:off x="5394960" y="1417320"/>
            <a:ext cx="6245352" cy="960120"/>
          </a:xfrm>
          <a:prstGeom prst="roundRect">
            <a:avLst>
              <a:gd name="adj" fmla="val 11429"/>
            </a:avLst>
          </a:prstGeom>
          <a:solidFill>
            <a:srgbClr val="F3F7F4"/>
          </a:solidFill>
          <a:ln/>
        </p:spPr>
      </p:sp>
      <p:sp>
        <p:nvSpPr>
          <p:cNvPr id="27" name="Shape 25"/>
          <p:cNvSpPr/>
          <p:nvPr/>
        </p:nvSpPr>
        <p:spPr>
          <a:xfrm>
            <a:off x="5669280" y="1709928"/>
            <a:ext cx="365760" cy="365760"/>
          </a:xfrm>
          <a:prstGeom prst="ellipse">
            <a:avLst/>
          </a:prstGeom>
          <a:solidFill>
            <a:srgbClr val="F2B035"/>
          </a:solidFill>
          <a:ln/>
        </p:spPr>
      </p:sp>
      <p:sp>
        <p:nvSpPr>
          <p:cNvPr id="28" name="Text 26"/>
          <p:cNvSpPr/>
          <p:nvPr/>
        </p:nvSpPr>
        <p:spPr>
          <a:xfrm>
            <a:off x="6199632" y="1545336"/>
            <a:ext cx="5303520" cy="329184"/>
          </a:xfrm>
          <a:prstGeom prst="rect">
            <a:avLst/>
          </a:prstGeom>
          <a:noFill/>
          <a:ln/>
        </p:spPr>
        <p:txBody>
          <a:bodyPr wrap="square" lIns="0" tIns="0" rIns="0" bIns="0" rtlCol="0" anchor="ctr"/>
          <a:lstStyle/>
          <a:p>
            <a:pPr indent="0" marL="0">
              <a:buNone/>
            </a:pPr>
            <a:r>
              <a:rPr lang="en-US" sz="1700" b="1" dirty="0">
                <a:solidFill>
                  <a:srgbClr val="15382A"/>
                </a:solidFill>
                <a:latin typeface="Cambria" pitchFamily="34" charset="0"/>
                <a:ea typeface="Cambria" pitchFamily="34" charset="-122"/>
                <a:cs typeface="Cambria" pitchFamily="34" charset="-120"/>
              </a:rPr>
              <a:t>Staubblätter</a:t>
            </a:r>
            <a:endParaRPr lang="en-US" sz="1700" dirty="0"/>
          </a:p>
        </p:txBody>
      </p:sp>
      <p:sp>
        <p:nvSpPr>
          <p:cNvPr id="29" name="Text 27"/>
          <p:cNvSpPr/>
          <p:nvPr/>
        </p:nvSpPr>
        <p:spPr>
          <a:xfrm>
            <a:off x="6199632" y="1892808"/>
            <a:ext cx="5303520" cy="438912"/>
          </a:xfrm>
          <a:prstGeom prst="rect">
            <a:avLst/>
          </a:prstGeom>
          <a:noFill/>
          <a:ln/>
        </p:spPr>
        <p:txBody>
          <a:bodyPr wrap="square" lIns="0" tIns="0" rIns="0" bIns="0" rtlCol="0" anchor="t"/>
          <a:lstStyle/>
          <a:p>
            <a:pPr indent="0" marL="0">
              <a:lnSpc>
                <a:spcPct val="115000"/>
              </a:lnSpc>
              <a:buNone/>
            </a:pPr>
            <a:r>
              <a:rPr lang="en-US" sz="1350" dirty="0">
                <a:solidFill>
                  <a:srgbClr val="68786E"/>
                </a:solidFill>
                <a:latin typeface="Calibri" pitchFamily="34" charset="0"/>
                <a:ea typeface="Calibri" pitchFamily="34" charset="-122"/>
                <a:cs typeface="Calibri" pitchFamily="34" charset="-120"/>
              </a:rPr>
              <a:t>Der männliche Teil. Hier entstehen die Pollenkörner.</a:t>
            </a:r>
            <a:endParaRPr lang="en-US" sz="1350" dirty="0"/>
          </a:p>
        </p:txBody>
      </p:sp>
      <p:sp>
        <p:nvSpPr>
          <p:cNvPr id="30" name="Shape 28"/>
          <p:cNvSpPr/>
          <p:nvPr/>
        </p:nvSpPr>
        <p:spPr>
          <a:xfrm>
            <a:off x="5394960" y="2532888"/>
            <a:ext cx="6245352" cy="960120"/>
          </a:xfrm>
          <a:prstGeom prst="roundRect">
            <a:avLst>
              <a:gd name="adj" fmla="val 11429"/>
            </a:avLst>
          </a:prstGeom>
          <a:solidFill>
            <a:srgbClr val="F3F7F4"/>
          </a:solidFill>
          <a:ln/>
        </p:spPr>
      </p:sp>
      <p:sp>
        <p:nvSpPr>
          <p:cNvPr id="31" name="Shape 29"/>
          <p:cNvSpPr/>
          <p:nvPr/>
        </p:nvSpPr>
        <p:spPr>
          <a:xfrm>
            <a:off x="5669280" y="2825496"/>
            <a:ext cx="365760" cy="365760"/>
          </a:xfrm>
          <a:prstGeom prst="ellipse">
            <a:avLst/>
          </a:prstGeom>
          <a:solidFill>
            <a:srgbClr val="C8577E"/>
          </a:solidFill>
          <a:ln/>
        </p:spPr>
      </p:sp>
      <p:sp>
        <p:nvSpPr>
          <p:cNvPr id="32" name="Text 30"/>
          <p:cNvSpPr/>
          <p:nvPr/>
        </p:nvSpPr>
        <p:spPr>
          <a:xfrm>
            <a:off x="6199632" y="2660904"/>
            <a:ext cx="5303520" cy="329184"/>
          </a:xfrm>
          <a:prstGeom prst="rect">
            <a:avLst/>
          </a:prstGeom>
          <a:noFill/>
          <a:ln/>
        </p:spPr>
        <p:txBody>
          <a:bodyPr wrap="square" lIns="0" tIns="0" rIns="0" bIns="0" rtlCol="0" anchor="ctr"/>
          <a:lstStyle/>
          <a:p>
            <a:pPr indent="0" marL="0">
              <a:buNone/>
            </a:pPr>
            <a:r>
              <a:rPr lang="en-US" sz="1700" b="1" dirty="0">
                <a:solidFill>
                  <a:srgbClr val="15382A"/>
                </a:solidFill>
                <a:latin typeface="Cambria" pitchFamily="34" charset="0"/>
                <a:ea typeface="Cambria" pitchFamily="34" charset="-122"/>
                <a:cs typeface="Cambria" pitchFamily="34" charset="-120"/>
              </a:rPr>
              <a:t>Narbe</a:t>
            </a:r>
            <a:endParaRPr lang="en-US" sz="1700" dirty="0"/>
          </a:p>
        </p:txBody>
      </p:sp>
      <p:sp>
        <p:nvSpPr>
          <p:cNvPr id="33" name="Text 31"/>
          <p:cNvSpPr/>
          <p:nvPr/>
        </p:nvSpPr>
        <p:spPr>
          <a:xfrm>
            <a:off x="6199632" y="3008376"/>
            <a:ext cx="5303520" cy="438912"/>
          </a:xfrm>
          <a:prstGeom prst="rect">
            <a:avLst/>
          </a:prstGeom>
          <a:noFill/>
          <a:ln/>
        </p:spPr>
        <p:txBody>
          <a:bodyPr wrap="square" lIns="0" tIns="0" rIns="0" bIns="0" rtlCol="0" anchor="t"/>
          <a:lstStyle/>
          <a:p>
            <a:pPr indent="0" marL="0">
              <a:lnSpc>
                <a:spcPct val="115000"/>
              </a:lnSpc>
              <a:buNone/>
            </a:pPr>
            <a:r>
              <a:rPr lang="en-US" sz="1350" dirty="0">
                <a:solidFill>
                  <a:srgbClr val="68786E"/>
                </a:solidFill>
                <a:latin typeface="Calibri" pitchFamily="34" charset="0"/>
                <a:ea typeface="Calibri" pitchFamily="34" charset="-122"/>
                <a:cs typeface="Calibri" pitchFamily="34" charset="-120"/>
              </a:rPr>
              <a:t>Weiblicher Teil, oft klebrig – damit Pollen hängen bleibt.</a:t>
            </a:r>
            <a:endParaRPr lang="en-US" sz="1350" dirty="0"/>
          </a:p>
        </p:txBody>
      </p:sp>
      <p:sp>
        <p:nvSpPr>
          <p:cNvPr id="34" name="Shape 32"/>
          <p:cNvSpPr/>
          <p:nvPr/>
        </p:nvSpPr>
        <p:spPr>
          <a:xfrm>
            <a:off x="5394960" y="3648456"/>
            <a:ext cx="6245352" cy="960120"/>
          </a:xfrm>
          <a:prstGeom prst="roundRect">
            <a:avLst>
              <a:gd name="adj" fmla="val 11429"/>
            </a:avLst>
          </a:prstGeom>
          <a:solidFill>
            <a:srgbClr val="F3F7F4"/>
          </a:solidFill>
          <a:ln/>
        </p:spPr>
      </p:sp>
      <p:sp>
        <p:nvSpPr>
          <p:cNvPr id="35" name="Shape 33"/>
          <p:cNvSpPr/>
          <p:nvPr/>
        </p:nvSpPr>
        <p:spPr>
          <a:xfrm>
            <a:off x="5669280" y="3941064"/>
            <a:ext cx="365760" cy="365760"/>
          </a:xfrm>
          <a:prstGeom prst="ellipse">
            <a:avLst/>
          </a:prstGeom>
          <a:solidFill>
            <a:srgbClr val="C8577E"/>
          </a:solidFill>
          <a:ln/>
        </p:spPr>
      </p:sp>
      <p:sp>
        <p:nvSpPr>
          <p:cNvPr id="36" name="Text 34"/>
          <p:cNvSpPr/>
          <p:nvPr/>
        </p:nvSpPr>
        <p:spPr>
          <a:xfrm>
            <a:off x="6199632" y="3776472"/>
            <a:ext cx="5303520" cy="329184"/>
          </a:xfrm>
          <a:prstGeom prst="rect">
            <a:avLst/>
          </a:prstGeom>
          <a:noFill/>
          <a:ln/>
        </p:spPr>
        <p:txBody>
          <a:bodyPr wrap="square" lIns="0" tIns="0" rIns="0" bIns="0" rtlCol="0" anchor="ctr"/>
          <a:lstStyle/>
          <a:p>
            <a:pPr indent="0" marL="0">
              <a:buNone/>
            </a:pPr>
            <a:r>
              <a:rPr lang="en-US" sz="1700" b="1" dirty="0">
                <a:solidFill>
                  <a:srgbClr val="15382A"/>
                </a:solidFill>
                <a:latin typeface="Cambria" pitchFamily="34" charset="0"/>
                <a:ea typeface="Cambria" pitchFamily="34" charset="-122"/>
                <a:cs typeface="Cambria" pitchFamily="34" charset="-120"/>
              </a:rPr>
              <a:t>Griffel</a:t>
            </a:r>
            <a:endParaRPr lang="en-US" sz="1700" dirty="0"/>
          </a:p>
        </p:txBody>
      </p:sp>
      <p:sp>
        <p:nvSpPr>
          <p:cNvPr id="37" name="Text 35"/>
          <p:cNvSpPr/>
          <p:nvPr/>
        </p:nvSpPr>
        <p:spPr>
          <a:xfrm>
            <a:off x="6199632" y="4123944"/>
            <a:ext cx="5303520" cy="438912"/>
          </a:xfrm>
          <a:prstGeom prst="rect">
            <a:avLst/>
          </a:prstGeom>
          <a:noFill/>
          <a:ln/>
        </p:spPr>
        <p:txBody>
          <a:bodyPr wrap="square" lIns="0" tIns="0" rIns="0" bIns="0" rtlCol="0" anchor="t"/>
          <a:lstStyle/>
          <a:p>
            <a:pPr indent="0" marL="0">
              <a:lnSpc>
                <a:spcPct val="115000"/>
              </a:lnSpc>
              <a:buNone/>
            </a:pPr>
            <a:r>
              <a:rPr lang="en-US" sz="1350" dirty="0">
                <a:solidFill>
                  <a:srgbClr val="68786E"/>
                </a:solidFill>
                <a:latin typeface="Calibri" pitchFamily="34" charset="0"/>
                <a:ea typeface="Calibri" pitchFamily="34" charset="-122"/>
                <a:cs typeface="Calibri" pitchFamily="34" charset="-120"/>
              </a:rPr>
              <a:t>Verbindet die Narbe mit dem Fruchtknoten.</a:t>
            </a:r>
            <a:endParaRPr lang="en-US" sz="1350" dirty="0"/>
          </a:p>
        </p:txBody>
      </p:sp>
      <p:sp>
        <p:nvSpPr>
          <p:cNvPr id="38" name="Shape 36"/>
          <p:cNvSpPr/>
          <p:nvPr/>
        </p:nvSpPr>
        <p:spPr>
          <a:xfrm>
            <a:off x="5394960" y="4764024"/>
            <a:ext cx="6245352" cy="960120"/>
          </a:xfrm>
          <a:prstGeom prst="roundRect">
            <a:avLst>
              <a:gd name="adj" fmla="val 11429"/>
            </a:avLst>
          </a:prstGeom>
          <a:solidFill>
            <a:srgbClr val="F3F7F4"/>
          </a:solidFill>
          <a:ln/>
        </p:spPr>
      </p:sp>
      <p:sp>
        <p:nvSpPr>
          <p:cNvPr id="39" name="Shape 37"/>
          <p:cNvSpPr/>
          <p:nvPr/>
        </p:nvSpPr>
        <p:spPr>
          <a:xfrm>
            <a:off x="5669280" y="5056632"/>
            <a:ext cx="365760" cy="365760"/>
          </a:xfrm>
          <a:prstGeom prst="ellipse">
            <a:avLst/>
          </a:prstGeom>
          <a:solidFill>
            <a:srgbClr val="C8577E"/>
          </a:solidFill>
          <a:ln/>
        </p:spPr>
      </p:sp>
      <p:sp>
        <p:nvSpPr>
          <p:cNvPr id="40" name="Text 38"/>
          <p:cNvSpPr/>
          <p:nvPr/>
        </p:nvSpPr>
        <p:spPr>
          <a:xfrm>
            <a:off x="6199632" y="4892040"/>
            <a:ext cx="5303520" cy="329184"/>
          </a:xfrm>
          <a:prstGeom prst="rect">
            <a:avLst/>
          </a:prstGeom>
          <a:noFill/>
          <a:ln/>
        </p:spPr>
        <p:txBody>
          <a:bodyPr wrap="square" lIns="0" tIns="0" rIns="0" bIns="0" rtlCol="0" anchor="ctr"/>
          <a:lstStyle/>
          <a:p>
            <a:pPr indent="0" marL="0">
              <a:buNone/>
            </a:pPr>
            <a:r>
              <a:rPr lang="en-US" sz="1700" b="1" dirty="0">
                <a:solidFill>
                  <a:srgbClr val="15382A"/>
                </a:solidFill>
                <a:latin typeface="Cambria" pitchFamily="34" charset="0"/>
                <a:ea typeface="Cambria" pitchFamily="34" charset="-122"/>
                <a:cs typeface="Cambria" pitchFamily="34" charset="-120"/>
              </a:rPr>
              <a:t>Fruchtknoten</a:t>
            </a:r>
            <a:endParaRPr lang="en-US" sz="1700" dirty="0"/>
          </a:p>
        </p:txBody>
      </p:sp>
      <p:sp>
        <p:nvSpPr>
          <p:cNvPr id="41" name="Text 39"/>
          <p:cNvSpPr/>
          <p:nvPr/>
        </p:nvSpPr>
        <p:spPr>
          <a:xfrm>
            <a:off x="6199632" y="5239512"/>
            <a:ext cx="5303520" cy="438912"/>
          </a:xfrm>
          <a:prstGeom prst="rect">
            <a:avLst/>
          </a:prstGeom>
          <a:noFill/>
          <a:ln/>
        </p:spPr>
        <p:txBody>
          <a:bodyPr wrap="square" lIns="0" tIns="0" rIns="0" bIns="0" rtlCol="0" anchor="t"/>
          <a:lstStyle/>
          <a:p>
            <a:pPr indent="0" marL="0">
              <a:lnSpc>
                <a:spcPct val="115000"/>
              </a:lnSpc>
              <a:buNone/>
            </a:pPr>
            <a:r>
              <a:rPr lang="en-US" sz="1350" dirty="0">
                <a:solidFill>
                  <a:srgbClr val="68786E"/>
                </a:solidFill>
                <a:latin typeface="Calibri" pitchFamily="34" charset="0"/>
                <a:ea typeface="Calibri" pitchFamily="34" charset="-122"/>
                <a:cs typeface="Calibri" pitchFamily="34" charset="-120"/>
              </a:rPr>
              <a:t>Hier liegen die Samenanlagen – daraus entsteht der Samen.</a:t>
            </a:r>
            <a:endParaRPr lang="en-US" sz="1350" dirty="0"/>
          </a:p>
        </p:txBody>
      </p:sp>
      <p:sp>
        <p:nvSpPr>
          <p:cNvPr id="42" name="Text 40"/>
          <p:cNvSpPr/>
          <p:nvPr/>
        </p:nvSpPr>
        <p:spPr>
          <a:xfrm>
            <a:off x="5394960" y="5943600"/>
            <a:ext cx="6245352" cy="365760"/>
          </a:xfrm>
          <a:prstGeom prst="rect">
            <a:avLst/>
          </a:prstGeom>
          <a:noFill/>
          <a:ln/>
        </p:spPr>
        <p:txBody>
          <a:bodyPr wrap="square" lIns="0" tIns="0" rIns="0" bIns="0" rtlCol="0" anchor="ctr"/>
          <a:lstStyle/>
          <a:p>
            <a:pPr indent="0" marL="0">
              <a:buNone/>
            </a:pPr>
            <a:r>
              <a:rPr lang="en-US" sz="1350" b="1" dirty="0">
                <a:solidFill>
                  <a:srgbClr val="2E7D4F"/>
                </a:solidFill>
                <a:latin typeface="Calibri" pitchFamily="34" charset="0"/>
                <a:ea typeface="Calibri" pitchFamily="34" charset="-122"/>
                <a:cs typeface="Calibri" pitchFamily="34" charset="-120"/>
              </a:rPr>
              <a:t>Apfelblüte → Apfel   ·   Kirschblüte → Kirsche   ·   Tomatenblüte → Tomate</a:t>
            </a:r>
            <a:endParaRPr lang="en-US" sz="13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4</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Bestäubung ist nicht dasselbe wie Befruchtung</a:t>
            </a:r>
            <a:endParaRPr lang="en-US" sz="3000" dirty="0"/>
          </a:p>
        </p:txBody>
      </p:sp>
      <p:sp>
        <p:nvSpPr>
          <p:cNvPr id="5" name="Shape 3"/>
          <p:cNvSpPr/>
          <p:nvPr/>
        </p:nvSpPr>
        <p:spPr>
          <a:xfrm>
            <a:off x="548640" y="1371600"/>
            <a:ext cx="5440680" cy="3566160"/>
          </a:xfrm>
          <a:prstGeom prst="roundRect">
            <a:avLst>
              <a:gd name="adj" fmla="val 3077"/>
            </a:avLst>
          </a:prstGeom>
          <a:solidFill>
            <a:srgbClr val="FCF0DA"/>
          </a:solidFill>
          <a:ln/>
        </p:spPr>
      </p:sp>
      <p:sp>
        <p:nvSpPr>
          <p:cNvPr id="6" name="Text 4"/>
          <p:cNvSpPr/>
          <p:nvPr/>
        </p:nvSpPr>
        <p:spPr>
          <a:xfrm>
            <a:off x="914400" y="1691640"/>
            <a:ext cx="4663440" cy="365760"/>
          </a:xfrm>
          <a:prstGeom prst="rect">
            <a:avLst/>
          </a:prstGeom>
          <a:noFill/>
          <a:ln/>
        </p:spPr>
        <p:txBody>
          <a:bodyPr wrap="square" lIns="0" tIns="0" rIns="0" bIns="0" rtlCol="0" anchor="ctr"/>
          <a:lstStyle/>
          <a:p>
            <a:pPr indent="0" marL="0">
              <a:buNone/>
            </a:pPr>
            <a:r>
              <a:rPr lang="en-US" sz="1300" b="1" spc="200" kern="0" dirty="0">
                <a:solidFill>
                  <a:srgbClr val="A0741E"/>
                </a:solidFill>
                <a:latin typeface="Calibri" pitchFamily="34" charset="0"/>
                <a:ea typeface="Calibri" pitchFamily="34" charset="-122"/>
                <a:cs typeface="Calibri" pitchFamily="34" charset="-120"/>
              </a:rPr>
              <a:t>BESTÄUBUNG</a:t>
            </a:r>
            <a:endParaRPr lang="en-US" sz="1300" dirty="0"/>
          </a:p>
        </p:txBody>
      </p:sp>
      <p:sp>
        <p:nvSpPr>
          <p:cNvPr id="7" name="Text 5"/>
          <p:cNvSpPr/>
          <p:nvPr/>
        </p:nvSpPr>
        <p:spPr>
          <a:xfrm>
            <a:off x="914400" y="2057400"/>
            <a:ext cx="4663440" cy="457200"/>
          </a:xfrm>
          <a:prstGeom prst="rect">
            <a:avLst/>
          </a:prstGeom>
          <a:noFill/>
          <a:ln/>
        </p:spPr>
        <p:txBody>
          <a:bodyPr wrap="square" lIns="0" tIns="0" rIns="0" bIns="0" rtlCol="0" anchor="ctr"/>
          <a:lstStyle/>
          <a:p>
            <a:pPr indent="0" marL="0">
              <a:buNone/>
            </a:pPr>
            <a:r>
              <a:rPr lang="en-US" sz="2600" b="1" dirty="0">
                <a:solidFill>
                  <a:srgbClr val="15382A"/>
                </a:solidFill>
                <a:latin typeface="Cambria" pitchFamily="34" charset="0"/>
                <a:ea typeface="Cambria" pitchFamily="34" charset="-122"/>
                <a:cs typeface="Cambria" pitchFamily="34" charset="-120"/>
              </a:rPr>
              <a:t>Der Transport</a:t>
            </a:r>
            <a:endParaRPr lang="en-US" sz="2600" dirty="0"/>
          </a:p>
        </p:txBody>
      </p:sp>
      <p:sp>
        <p:nvSpPr>
          <p:cNvPr id="8" name="Text 6"/>
          <p:cNvSpPr/>
          <p:nvPr/>
        </p:nvSpPr>
        <p:spPr>
          <a:xfrm>
            <a:off x="914400" y="2651760"/>
            <a:ext cx="4663440" cy="2011680"/>
          </a:xfrm>
          <a:prstGeom prst="rect">
            <a:avLst/>
          </a:prstGeom>
          <a:noFill/>
          <a:ln/>
        </p:spPr>
        <p:txBody>
          <a:bodyPr wrap="square" lIns="0" tIns="0" rIns="0" bIns="0" rtlCol="0" anchor="t"/>
          <a:lstStyle/>
          <a:p>
            <a:pPr indent="0" marL="0">
              <a:lnSpc>
                <a:spcPct val="115000"/>
              </a:lnSpc>
              <a:buNone/>
            </a:pPr>
            <a:r>
              <a:rPr lang="en-US" sz="1550" dirty="0">
                <a:solidFill>
                  <a:srgbClr val="1E2B24"/>
                </a:solidFill>
                <a:latin typeface="Calibri" pitchFamily="34" charset="0"/>
                <a:ea typeface="Calibri" pitchFamily="34" charset="-122"/>
                <a:cs typeface="Calibri" pitchFamily="34" charset="-120"/>
              </a:rPr>
              <a:t>Ein Pollenkorn gelangt auf die Narbe einer passenden Blüte.</a:t>
            </a:r>
            <a:endParaRPr lang="en-US" sz="1550" dirty="0"/>
          </a:p>
          <a:p>
            <a:pPr indent="0" marL="0">
              <a:lnSpc>
                <a:spcPct val="115000"/>
              </a:lnSpc>
              <a:buNone/>
            </a:pPr>
            <a:endParaRPr lang="en-US" sz="1550" dirty="0"/>
          </a:p>
          <a:p>
            <a:pPr indent="0" marL="0">
              <a:lnSpc>
                <a:spcPct val="115000"/>
              </a:lnSpc>
              <a:buNone/>
            </a:pPr>
            <a:r>
              <a:rPr lang="en-US" sz="1550" dirty="0">
                <a:solidFill>
                  <a:srgbClr val="1E2B24"/>
                </a:solidFill>
                <a:latin typeface="Calibri" pitchFamily="34" charset="0"/>
                <a:ea typeface="Calibri" pitchFamily="34" charset="-122"/>
                <a:cs typeface="Calibri" pitchFamily="34" charset="-120"/>
              </a:rPr>
              <a:t>Mehr passiert hier noch nicht. Der Pollen ist einfach angekommen – wie ein Paket, das abgegeben wurde.</a:t>
            </a:r>
            <a:endParaRPr lang="en-US" sz="1550" dirty="0"/>
          </a:p>
        </p:txBody>
      </p:sp>
      <p:sp>
        <p:nvSpPr>
          <p:cNvPr id="9" name="Shape 7"/>
          <p:cNvSpPr/>
          <p:nvPr/>
        </p:nvSpPr>
        <p:spPr>
          <a:xfrm>
            <a:off x="6199632" y="1371600"/>
            <a:ext cx="5440680" cy="3566160"/>
          </a:xfrm>
          <a:prstGeom prst="roundRect">
            <a:avLst>
              <a:gd name="adj" fmla="val 3077"/>
            </a:avLst>
          </a:prstGeom>
          <a:solidFill>
            <a:srgbClr val="F8E6ED"/>
          </a:solidFill>
          <a:ln/>
        </p:spPr>
      </p:sp>
      <p:sp>
        <p:nvSpPr>
          <p:cNvPr id="10" name="Text 8"/>
          <p:cNvSpPr/>
          <p:nvPr/>
        </p:nvSpPr>
        <p:spPr>
          <a:xfrm>
            <a:off x="6565392" y="1691640"/>
            <a:ext cx="4663440" cy="365760"/>
          </a:xfrm>
          <a:prstGeom prst="rect">
            <a:avLst/>
          </a:prstGeom>
          <a:noFill/>
          <a:ln/>
        </p:spPr>
        <p:txBody>
          <a:bodyPr wrap="square" lIns="0" tIns="0" rIns="0" bIns="0" rtlCol="0" anchor="ctr"/>
          <a:lstStyle/>
          <a:p>
            <a:pPr indent="0" marL="0">
              <a:buNone/>
            </a:pPr>
            <a:r>
              <a:rPr lang="en-US" sz="1300" b="1" spc="200" kern="0" dirty="0">
                <a:solidFill>
                  <a:srgbClr val="9C3F5E"/>
                </a:solidFill>
                <a:latin typeface="Calibri" pitchFamily="34" charset="0"/>
                <a:ea typeface="Calibri" pitchFamily="34" charset="-122"/>
                <a:cs typeface="Calibri" pitchFamily="34" charset="-120"/>
              </a:rPr>
              <a:t>BEFRUCHTUNG</a:t>
            </a:r>
            <a:endParaRPr lang="en-US" sz="1300" dirty="0"/>
          </a:p>
        </p:txBody>
      </p:sp>
      <p:sp>
        <p:nvSpPr>
          <p:cNvPr id="11" name="Text 9"/>
          <p:cNvSpPr/>
          <p:nvPr/>
        </p:nvSpPr>
        <p:spPr>
          <a:xfrm>
            <a:off x="6565392" y="2057400"/>
            <a:ext cx="4663440" cy="457200"/>
          </a:xfrm>
          <a:prstGeom prst="rect">
            <a:avLst/>
          </a:prstGeom>
          <a:noFill/>
          <a:ln/>
        </p:spPr>
        <p:txBody>
          <a:bodyPr wrap="square" lIns="0" tIns="0" rIns="0" bIns="0" rtlCol="0" anchor="ctr"/>
          <a:lstStyle/>
          <a:p>
            <a:pPr indent="0" marL="0">
              <a:buNone/>
            </a:pPr>
            <a:r>
              <a:rPr lang="en-US" sz="2600" b="1" dirty="0">
                <a:solidFill>
                  <a:srgbClr val="15382A"/>
                </a:solidFill>
                <a:latin typeface="Cambria" pitchFamily="34" charset="0"/>
                <a:ea typeface="Cambria" pitchFamily="34" charset="-122"/>
                <a:cs typeface="Cambria" pitchFamily="34" charset="-120"/>
              </a:rPr>
              <a:t>Die Verschmelzung</a:t>
            </a:r>
            <a:endParaRPr lang="en-US" sz="2600" dirty="0"/>
          </a:p>
        </p:txBody>
      </p:sp>
      <p:sp>
        <p:nvSpPr>
          <p:cNvPr id="12" name="Text 10"/>
          <p:cNvSpPr/>
          <p:nvPr/>
        </p:nvSpPr>
        <p:spPr>
          <a:xfrm>
            <a:off x="6565392" y="2651760"/>
            <a:ext cx="4663440" cy="2011680"/>
          </a:xfrm>
          <a:prstGeom prst="rect">
            <a:avLst/>
          </a:prstGeom>
          <a:noFill/>
          <a:ln/>
        </p:spPr>
        <p:txBody>
          <a:bodyPr wrap="square" lIns="0" tIns="0" rIns="0" bIns="0" rtlCol="0" anchor="t"/>
          <a:lstStyle/>
          <a:p>
            <a:pPr indent="0" marL="0">
              <a:lnSpc>
                <a:spcPct val="115000"/>
              </a:lnSpc>
              <a:buNone/>
            </a:pPr>
            <a:r>
              <a:rPr lang="en-US" sz="1550" dirty="0">
                <a:solidFill>
                  <a:srgbClr val="1E2B24"/>
                </a:solidFill>
                <a:latin typeface="Calibri" pitchFamily="34" charset="0"/>
                <a:ea typeface="Calibri" pitchFamily="34" charset="-122"/>
                <a:cs typeface="Calibri" pitchFamily="34" charset="-120"/>
              </a:rPr>
              <a:t>Aus dem Pollenkorn wächst ein winziger Pollenschlauch durch den Griffel bis zur Samenanlage.</a:t>
            </a:r>
            <a:endParaRPr lang="en-US" sz="1550" dirty="0"/>
          </a:p>
          <a:p>
            <a:pPr indent="0" marL="0">
              <a:lnSpc>
                <a:spcPct val="115000"/>
              </a:lnSpc>
              <a:buNone/>
            </a:pPr>
            <a:endParaRPr lang="en-US" sz="1550" dirty="0"/>
          </a:p>
          <a:p>
            <a:pPr indent="0" marL="0">
              <a:lnSpc>
                <a:spcPct val="115000"/>
              </a:lnSpc>
              <a:buNone/>
            </a:pPr>
            <a:r>
              <a:rPr lang="en-US" sz="1550" dirty="0">
                <a:solidFill>
                  <a:srgbClr val="1E2B24"/>
                </a:solidFill>
                <a:latin typeface="Calibri" pitchFamily="34" charset="0"/>
                <a:ea typeface="Calibri" pitchFamily="34" charset="-122"/>
                <a:cs typeface="Calibri" pitchFamily="34" charset="-120"/>
              </a:rPr>
              <a:t>Erst wenn männliche und weibliche Geschlechtszelle verschmelzen, spricht man von Befruchtung.</a:t>
            </a:r>
            <a:endParaRPr lang="en-US" sz="1550" dirty="0"/>
          </a:p>
        </p:txBody>
      </p:sp>
      <p:sp>
        <p:nvSpPr>
          <p:cNvPr id="13" name="Shape 11"/>
          <p:cNvSpPr/>
          <p:nvPr/>
        </p:nvSpPr>
        <p:spPr>
          <a:xfrm>
            <a:off x="548640" y="5212080"/>
            <a:ext cx="11091672" cy="1005840"/>
          </a:xfrm>
          <a:prstGeom prst="roundRect">
            <a:avLst>
              <a:gd name="adj" fmla="val 10909"/>
            </a:avLst>
          </a:prstGeom>
          <a:solidFill>
            <a:srgbClr val="15382A"/>
          </a:solidFill>
          <a:ln/>
        </p:spPr>
      </p:sp>
      <p:sp>
        <p:nvSpPr>
          <p:cNvPr id="14" name="Text 12"/>
          <p:cNvSpPr/>
          <p:nvPr/>
        </p:nvSpPr>
        <p:spPr>
          <a:xfrm>
            <a:off x="548640" y="5212080"/>
            <a:ext cx="11091672" cy="1005840"/>
          </a:xfrm>
          <a:prstGeom prst="rect">
            <a:avLst/>
          </a:prstGeom>
          <a:noFill/>
          <a:ln/>
        </p:spPr>
        <p:txBody>
          <a:bodyPr wrap="square" lIns="0" tIns="0" rIns="0" bIns="0" rtlCol="0" anchor="ctr"/>
          <a:lstStyle/>
          <a:p>
            <a:pPr algn="ctr" indent="0" marL="0">
              <a:buNone/>
            </a:pPr>
            <a:r>
              <a:rPr lang="en-US" sz="2200" b="1" dirty="0">
                <a:solidFill>
                  <a:srgbClr val="FFFFFF"/>
                </a:solidFill>
                <a:latin typeface="Cambria" pitchFamily="34" charset="0"/>
                <a:ea typeface="Cambria" pitchFamily="34" charset="-122"/>
                <a:cs typeface="Cambria" pitchFamily="34" charset="-120"/>
              </a:rPr>
              <a:t>Blüte   →   Bestäubung   →   Befruchtung   →   Samen   →   neue Pflanze</a:t>
            </a:r>
            <a:endParaRPr lang="en-US" sz="2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5</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Sechs Wege, wie Pollen zur nächsten Blüte kommt</a:t>
            </a:r>
            <a:endParaRPr lang="en-US" sz="3000" dirty="0"/>
          </a:p>
        </p:txBody>
      </p:sp>
      <p:sp>
        <p:nvSpPr>
          <p:cNvPr id="5" name="Shape 3"/>
          <p:cNvSpPr/>
          <p:nvPr/>
        </p:nvSpPr>
        <p:spPr>
          <a:xfrm>
            <a:off x="548640" y="1463040"/>
            <a:ext cx="3502152" cy="1783080"/>
          </a:xfrm>
          <a:prstGeom prst="roundRect">
            <a:avLst>
              <a:gd name="adj" fmla="val 6154"/>
            </a:avLst>
          </a:prstGeom>
          <a:solidFill>
            <a:srgbClr val="F3F7F4"/>
          </a:solidFill>
          <a:ln/>
        </p:spPr>
      </p:sp>
      <p:sp>
        <p:nvSpPr>
          <p:cNvPr id="6" name="Shape 4"/>
          <p:cNvSpPr/>
          <p:nvPr/>
        </p:nvSpPr>
        <p:spPr>
          <a:xfrm>
            <a:off x="822960" y="1847088"/>
            <a:ext cx="960120" cy="960120"/>
          </a:xfrm>
          <a:prstGeom prst="ellipse">
            <a:avLst/>
          </a:prstGeom>
          <a:solidFill>
            <a:srgbClr val="FFFFFF"/>
          </a:solidFill>
          <a:ln/>
        </p:spPr>
      </p:sp>
      <p:pic>
        <p:nvPicPr>
          <p:cNvPr id="7" name="Image 0" descr="preencoded.png">    </p:cNvPr>
          <p:cNvPicPr>
            <a:picLocks noChangeAspect="1"/>
          </p:cNvPicPr>
          <p:nvPr/>
        </p:nvPicPr>
        <p:blipFill>
          <a:blip r:embed="rId1"/>
          <a:stretch>
            <a:fillRect/>
          </a:stretch>
        </p:blipFill>
        <p:spPr>
          <a:xfrm>
            <a:off x="1005840" y="2029968"/>
            <a:ext cx="594360" cy="594360"/>
          </a:xfrm>
          <a:prstGeom prst="rect">
            <a:avLst/>
          </a:prstGeom>
        </p:spPr>
      </p:pic>
      <p:sp>
        <p:nvSpPr>
          <p:cNvPr id="8" name="Text 5"/>
          <p:cNvSpPr/>
          <p:nvPr/>
        </p:nvSpPr>
        <p:spPr>
          <a:xfrm>
            <a:off x="1938528" y="188366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Insekten</a:t>
            </a:r>
            <a:endParaRPr lang="en-US" sz="1900" dirty="0"/>
          </a:p>
        </p:txBody>
      </p:sp>
      <p:sp>
        <p:nvSpPr>
          <p:cNvPr id="9" name="Text 6"/>
          <p:cNvSpPr/>
          <p:nvPr/>
        </p:nvSpPr>
        <p:spPr>
          <a:xfrm>
            <a:off x="1938528" y="230428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Bienen, Hummeln,</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Schmetterlinge, Käfer</a:t>
            </a:r>
            <a:endParaRPr lang="en-US" sz="1300" dirty="0"/>
          </a:p>
        </p:txBody>
      </p:sp>
      <p:sp>
        <p:nvSpPr>
          <p:cNvPr id="10" name="Shape 7"/>
          <p:cNvSpPr/>
          <p:nvPr/>
        </p:nvSpPr>
        <p:spPr>
          <a:xfrm>
            <a:off x="4325112" y="1463040"/>
            <a:ext cx="3502152" cy="1783080"/>
          </a:xfrm>
          <a:prstGeom prst="roundRect">
            <a:avLst>
              <a:gd name="adj" fmla="val 6154"/>
            </a:avLst>
          </a:prstGeom>
          <a:solidFill>
            <a:srgbClr val="F3F7F4"/>
          </a:solidFill>
          <a:ln/>
        </p:spPr>
      </p:sp>
      <p:sp>
        <p:nvSpPr>
          <p:cNvPr id="11" name="Shape 8"/>
          <p:cNvSpPr/>
          <p:nvPr/>
        </p:nvSpPr>
        <p:spPr>
          <a:xfrm>
            <a:off x="4599432" y="1847088"/>
            <a:ext cx="960120" cy="960120"/>
          </a:xfrm>
          <a:prstGeom prst="ellipse">
            <a:avLst/>
          </a:prstGeom>
          <a:solidFill>
            <a:srgbClr val="FFFFFF"/>
          </a:solidFill>
          <a:ln/>
        </p:spPr>
      </p:sp>
      <p:pic>
        <p:nvPicPr>
          <p:cNvPr id="12" name="Image 1" descr="preencoded.png">    </p:cNvPr>
          <p:cNvPicPr>
            <a:picLocks noChangeAspect="1"/>
          </p:cNvPicPr>
          <p:nvPr/>
        </p:nvPicPr>
        <p:blipFill>
          <a:blip r:embed="rId2"/>
          <a:stretch>
            <a:fillRect/>
          </a:stretch>
        </p:blipFill>
        <p:spPr>
          <a:xfrm>
            <a:off x="4782312" y="2029968"/>
            <a:ext cx="594360" cy="594360"/>
          </a:xfrm>
          <a:prstGeom prst="rect">
            <a:avLst/>
          </a:prstGeom>
        </p:spPr>
      </p:pic>
      <p:sp>
        <p:nvSpPr>
          <p:cNvPr id="13" name="Text 9"/>
          <p:cNvSpPr/>
          <p:nvPr/>
        </p:nvSpPr>
        <p:spPr>
          <a:xfrm>
            <a:off x="5715000" y="188366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Wind</a:t>
            </a:r>
            <a:endParaRPr lang="en-US" sz="1900" dirty="0"/>
          </a:p>
        </p:txBody>
      </p:sp>
      <p:sp>
        <p:nvSpPr>
          <p:cNvPr id="14" name="Text 10"/>
          <p:cNvSpPr/>
          <p:nvPr/>
        </p:nvSpPr>
        <p:spPr>
          <a:xfrm>
            <a:off x="5715000" y="230428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Gräser, Getreide,</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viele Bäume</a:t>
            </a:r>
            <a:endParaRPr lang="en-US" sz="1300" dirty="0"/>
          </a:p>
        </p:txBody>
      </p:sp>
      <p:sp>
        <p:nvSpPr>
          <p:cNvPr id="15" name="Shape 11"/>
          <p:cNvSpPr/>
          <p:nvPr/>
        </p:nvSpPr>
        <p:spPr>
          <a:xfrm>
            <a:off x="8101584" y="1463040"/>
            <a:ext cx="3502152" cy="1783080"/>
          </a:xfrm>
          <a:prstGeom prst="roundRect">
            <a:avLst>
              <a:gd name="adj" fmla="val 6154"/>
            </a:avLst>
          </a:prstGeom>
          <a:solidFill>
            <a:srgbClr val="F3F7F4"/>
          </a:solidFill>
          <a:ln/>
        </p:spPr>
      </p:sp>
      <p:sp>
        <p:nvSpPr>
          <p:cNvPr id="16" name="Shape 12"/>
          <p:cNvSpPr/>
          <p:nvPr/>
        </p:nvSpPr>
        <p:spPr>
          <a:xfrm>
            <a:off x="8375904" y="1847088"/>
            <a:ext cx="960120" cy="960120"/>
          </a:xfrm>
          <a:prstGeom prst="ellipse">
            <a:avLst/>
          </a:prstGeom>
          <a:solidFill>
            <a:srgbClr val="FFFFFF"/>
          </a:solidFill>
          <a:ln/>
        </p:spPr>
      </p:sp>
      <p:pic>
        <p:nvPicPr>
          <p:cNvPr id="17" name="Image 2" descr="preencoded.png">    </p:cNvPr>
          <p:cNvPicPr>
            <a:picLocks noChangeAspect="1"/>
          </p:cNvPicPr>
          <p:nvPr/>
        </p:nvPicPr>
        <p:blipFill>
          <a:blip r:embed="rId3"/>
          <a:stretch>
            <a:fillRect/>
          </a:stretch>
        </p:blipFill>
        <p:spPr>
          <a:xfrm>
            <a:off x="8558784" y="2029968"/>
            <a:ext cx="594360" cy="594360"/>
          </a:xfrm>
          <a:prstGeom prst="rect">
            <a:avLst/>
          </a:prstGeom>
        </p:spPr>
      </p:pic>
      <p:sp>
        <p:nvSpPr>
          <p:cNvPr id="18" name="Text 13"/>
          <p:cNvSpPr/>
          <p:nvPr/>
        </p:nvSpPr>
        <p:spPr>
          <a:xfrm>
            <a:off x="9491472" y="188366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Vögel</a:t>
            </a:r>
            <a:endParaRPr lang="en-US" sz="1900" dirty="0"/>
          </a:p>
        </p:txBody>
      </p:sp>
      <p:sp>
        <p:nvSpPr>
          <p:cNvPr id="19" name="Text 14"/>
          <p:cNvSpPr/>
          <p:nvPr/>
        </p:nvSpPr>
        <p:spPr>
          <a:xfrm>
            <a:off x="9491472" y="230428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Kolibris in Amerika,</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Honigfresser</a:t>
            </a:r>
            <a:endParaRPr lang="en-US" sz="1300" dirty="0"/>
          </a:p>
        </p:txBody>
      </p:sp>
      <p:sp>
        <p:nvSpPr>
          <p:cNvPr id="20" name="Shape 15"/>
          <p:cNvSpPr/>
          <p:nvPr/>
        </p:nvSpPr>
        <p:spPr>
          <a:xfrm>
            <a:off x="548640" y="3474720"/>
            <a:ext cx="3502152" cy="1783080"/>
          </a:xfrm>
          <a:prstGeom prst="roundRect">
            <a:avLst>
              <a:gd name="adj" fmla="val 6154"/>
            </a:avLst>
          </a:prstGeom>
          <a:solidFill>
            <a:srgbClr val="F3F7F4"/>
          </a:solidFill>
          <a:ln/>
        </p:spPr>
      </p:sp>
      <p:sp>
        <p:nvSpPr>
          <p:cNvPr id="21" name="Shape 16"/>
          <p:cNvSpPr/>
          <p:nvPr/>
        </p:nvSpPr>
        <p:spPr>
          <a:xfrm>
            <a:off x="822960" y="3858768"/>
            <a:ext cx="960120" cy="960120"/>
          </a:xfrm>
          <a:prstGeom prst="ellipse">
            <a:avLst/>
          </a:prstGeom>
          <a:solidFill>
            <a:srgbClr val="FFFFFF"/>
          </a:solidFill>
          <a:ln/>
        </p:spPr>
      </p:sp>
      <p:pic>
        <p:nvPicPr>
          <p:cNvPr id="22" name="Image 3" descr="preencoded.png">    </p:cNvPr>
          <p:cNvPicPr>
            <a:picLocks noChangeAspect="1"/>
          </p:cNvPicPr>
          <p:nvPr/>
        </p:nvPicPr>
        <p:blipFill>
          <a:blip r:embed="rId4"/>
          <a:stretch>
            <a:fillRect/>
          </a:stretch>
        </p:blipFill>
        <p:spPr>
          <a:xfrm>
            <a:off x="1005840" y="4041648"/>
            <a:ext cx="594360" cy="594360"/>
          </a:xfrm>
          <a:prstGeom prst="rect">
            <a:avLst/>
          </a:prstGeom>
        </p:spPr>
      </p:pic>
      <p:sp>
        <p:nvSpPr>
          <p:cNvPr id="23" name="Text 17"/>
          <p:cNvSpPr/>
          <p:nvPr/>
        </p:nvSpPr>
        <p:spPr>
          <a:xfrm>
            <a:off x="1938528" y="389534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Fledermäuse</a:t>
            </a:r>
            <a:endParaRPr lang="en-US" sz="1900" dirty="0"/>
          </a:p>
        </p:txBody>
      </p:sp>
      <p:sp>
        <p:nvSpPr>
          <p:cNvPr id="24" name="Text 18"/>
          <p:cNvSpPr/>
          <p:nvPr/>
        </p:nvSpPr>
        <p:spPr>
          <a:xfrm>
            <a:off x="1938528" y="431596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Tropen und</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Subtropen</a:t>
            </a:r>
            <a:endParaRPr lang="en-US" sz="1300" dirty="0"/>
          </a:p>
        </p:txBody>
      </p:sp>
      <p:sp>
        <p:nvSpPr>
          <p:cNvPr id="25" name="Shape 19"/>
          <p:cNvSpPr/>
          <p:nvPr/>
        </p:nvSpPr>
        <p:spPr>
          <a:xfrm>
            <a:off x="4325112" y="3474720"/>
            <a:ext cx="3502152" cy="1783080"/>
          </a:xfrm>
          <a:prstGeom prst="roundRect">
            <a:avLst>
              <a:gd name="adj" fmla="val 6154"/>
            </a:avLst>
          </a:prstGeom>
          <a:solidFill>
            <a:srgbClr val="F3F7F4"/>
          </a:solidFill>
          <a:ln/>
        </p:spPr>
      </p:sp>
      <p:sp>
        <p:nvSpPr>
          <p:cNvPr id="26" name="Shape 20"/>
          <p:cNvSpPr/>
          <p:nvPr/>
        </p:nvSpPr>
        <p:spPr>
          <a:xfrm>
            <a:off x="4599432" y="3858768"/>
            <a:ext cx="960120" cy="960120"/>
          </a:xfrm>
          <a:prstGeom prst="ellipse">
            <a:avLst/>
          </a:prstGeom>
          <a:solidFill>
            <a:srgbClr val="FFFFFF"/>
          </a:solidFill>
          <a:ln/>
        </p:spPr>
      </p:sp>
      <p:pic>
        <p:nvPicPr>
          <p:cNvPr id="27" name="Image 4" descr="preencoded.png">    </p:cNvPr>
          <p:cNvPicPr>
            <a:picLocks noChangeAspect="1"/>
          </p:cNvPicPr>
          <p:nvPr/>
        </p:nvPicPr>
        <p:blipFill>
          <a:blip r:embed="rId5"/>
          <a:stretch>
            <a:fillRect/>
          </a:stretch>
        </p:blipFill>
        <p:spPr>
          <a:xfrm>
            <a:off x="4782312" y="4041648"/>
            <a:ext cx="594360" cy="594360"/>
          </a:xfrm>
          <a:prstGeom prst="rect">
            <a:avLst/>
          </a:prstGeom>
        </p:spPr>
      </p:pic>
      <p:sp>
        <p:nvSpPr>
          <p:cNvPr id="28" name="Text 21"/>
          <p:cNvSpPr/>
          <p:nvPr/>
        </p:nvSpPr>
        <p:spPr>
          <a:xfrm>
            <a:off x="5715000" y="389534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Wasser</a:t>
            </a:r>
            <a:endParaRPr lang="en-US" sz="1900" dirty="0"/>
          </a:p>
        </p:txBody>
      </p:sp>
      <p:sp>
        <p:nvSpPr>
          <p:cNvPr id="29" name="Text 22"/>
          <p:cNvSpPr/>
          <p:nvPr/>
        </p:nvSpPr>
        <p:spPr>
          <a:xfrm>
            <a:off x="5715000" y="431596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Einige</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Wasserpflanzen</a:t>
            </a:r>
            <a:endParaRPr lang="en-US" sz="1300" dirty="0"/>
          </a:p>
        </p:txBody>
      </p:sp>
      <p:sp>
        <p:nvSpPr>
          <p:cNvPr id="30" name="Shape 23"/>
          <p:cNvSpPr/>
          <p:nvPr/>
        </p:nvSpPr>
        <p:spPr>
          <a:xfrm>
            <a:off x="8101584" y="3474720"/>
            <a:ext cx="3502152" cy="1783080"/>
          </a:xfrm>
          <a:prstGeom prst="roundRect">
            <a:avLst>
              <a:gd name="adj" fmla="val 6154"/>
            </a:avLst>
          </a:prstGeom>
          <a:solidFill>
            <a:srgbClr val="F3F7F4"/>
          </a:solidFill>
          <a:ln/>
        </p:spPr>
      </p:sp>
      <p:sp>
        <p:nvSpPr>
          <p:cNvPr id="31" name="Shape 24"/>
          <p:cNvSpPr/>
          <p:nvPr/>
        </p:nvSpPr>
        <p:spPr>
          <a:xfrm>
            <a:off x="8375904" y="3858768"/>
            <a:ext cx="960120" cy="960120"/>
          </a:xfrm>
          <a:prstGeom prst="ellipse">
            <a:avLst/>
          </a:prstGeom>
          <a:solidFill>
            <a:srgbClr val="FFFFFF"/>
          </a:solidFill>
          <a:ln/>
        </p:spPr>
      </p:sp>
      <p:pic>
        <p:nvPicPr>
          <p:cNvPr id="32" name="Image 5" descr="preencoded.png">    </p:cNvPr>
          <p:cNvPicPr>
            <a:picLocks noChangeAspect="1"/>
          </p:cNvPicPr>
          <p:nvPr/>
        </p:nvPicPr>
        <p:blipFill>
          <a:blip r:embed="rId6"/>
          <a:stretch>
            <a:fillRect/>
          </a:stretch>
        </p:blipFill>
        <p:spPr>
          <a:xfrm>
            <a:off x="8558784" y="4041648"/>
            <a:ext cx="594360" cy="594360"/>
          </a:xfrm>
          <a:prstGeom prst="rect">
            <a:avLst/>
          </a:prstGeom>
        </p:spPr>
      </p:pic>
      <p:sp>
        <p:nvSpPr>
          <p:cNvPr id="33" name="Text 25"/>
          <p:cNvSpPr/>
          <p:nvPr/>
        </p:nvSpPr>
        <p:spPr>
          <a:xfrm>
            <a:off x="9491472" y="3895344"/>
            <a:ext cx="1965960" cy="36576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Mensch</a:t>
            </a:r>
            <a:endParaRPr lang="en-US" sz="1900" dirty="0"/>
          </a:p>
        </p:txBody>
      </p:sp>
      <p:sp>
        <p:nvSpPr>
          <p:cNvPr id="34" name="Text 26"/>
          <p:cNvSpPr/>
          <p:nvPr/>
        </p:nvSpPr>
        <p:spPr>
          <a:xfrm>
            <a:off x="9491472" y="4315968"/>
            <a:ext cx="1965960" cy="868680"/>
          </a:xfrm>
          <a:prstGeom prst="rect">
            <a:avLst/>
          </a:prstGeom>
          <a:noFill/>
          <a:ln/>
        </p:spPr>
        <p:txBody>
          <a:bodyPr wrap="square" lIns="0" tIns="0" rIns="0" bIns="0" rtlCol="0" anchor="t"/>
          <a:lstStyle/>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Zucht, Gewächshaus,</a:t>
            </a:r>
            <a:endParaRPr lang="en-US" sz="1300" dirty="0"/>
          </a:p>
          <a:p>
            <a:pPr indent="0" marL="0">
              <a:lnSpc>
                <a:spcPct val="115000"/>
              </a:lnSpc>
              <a:buNone/>
            </a:pPr>
            <a:r>
              <a:rPr lang="en-US" sz="1300" dirty="0">
                <a:solidFill>
                  <a:srgbClr val="68786E"/>
                </a:solidFill>
                <a:latin typeface="Calibri" pitchFamily="34" charset="0"/>
                <a:ea typeface="Calibri" pitchFamily="34" charset="-122"/>
                <a:cs typeface="Calibri" pitchFamily="34" charset="-120"/>
              </a:rPr>
              <a:t>Vanille</a:t>
            </a:r>
            <a:endParaRPr lang="en-US" sz="1300" dirty="0"/>
          </a:p>
        </p:txBody>
      </p:sp>
      <p:sp>
        <p:nvSpPr>
          <p:cNvPr id="35" name="Text 27"/>
          <p:cNvSpPr/>
          <p:nvPr/>
        </p:nvSpPr>
        <p:spPr>
          <a:xfrm>
            <a:off x="548640" y="5715000"/>
            <a:ext cx="11091672" cy="411480"/>
          </a:xfrm>
          <a:prstGeom prst="rect">
            <a:avLst/>
          </a:prstGeom>
          <a:noFill/>
          <a:ln/>
        </p:spPr>
        <p:txBody>
          <a:bodyPr wrap="square" lIns="0" tIns="0" rIns="0" bIns="0" rtlCol="0" anchor="ctr"/>
          <a:lstStyle/>
          <a:p>
            <a:pPr indent="0" marL="0">
              <a:buNone/>
            </a:pPr>
            <a:r>
              <a:rPr lang="en-US" sz="1600" b="1" dirty="0">
                <a:solidFill>
                  <a:srgbClr val="2E7D4F"/>
                </a:solidFill>
                <a:latin typeface="Calibri" pitchFamily="34" charset="0"/>
                <a:ea typeface="Calibri" pitchFamily="34" charset="-122"/>
                <a:cs typeface="Calibri" pitchFamily="34" charset="-120"/>
              </a:rPr>
              <a:t>In Mitteleuropa sind vor allem Insektenbestäubung und Windbestäubung wichtig.</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6</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Insektenbestäubung: Schritt für Schritt</a:t>
            </a:r>
            <a:endParaRPr lang="en-US" sz="3000" dirty="0"/>
          </a:p>
        </p:txBody>
      </p:sp>
      <p:sp>
        <p:nvSpPr>
          <p:cNvPr id="5" name="Shape 3"/>
          <p:cNvSpPr/>
          <p:nvPr/>
        </p:nvSpPr>
        <p:spPr>
          <a:xfrm>
            <a:off x="548640" y="1426464"/>
            <a:ext cx="566928" cy="566928"/>
          </a:xfrm>
          <a:prstGeom prst="ellipse">
            <a:avLst/>
          </a:prstGeom>
          <a:solidFill>
            <a:srgbClr val="F2B035"/>
          </a:solidFill>
          <a:ln/>
        </p:spPr>
      </p:sp>
      <p:sp>
        <p:nvSpPr>
          <p:cNvPr id="6" name="Text 4"/>
          <p:cNvSpPr/>
          <p:nvPr/>
        </p:nvSpPr>
        <p:spPr>
          <a:xfrm>
            <a:off x="548640" y="1426464"/>
            <a:ext cx="566928" cy="566928"/>
          </a:xfrm>
          <a:prstGeom prst="rect">
            <a:avLst/>
          </a:prstGeom>
          <a:noFill/>
          <a:ln/>
        </p:spPr>
        <p:txBody>
          <a:bodyPr wrap="square" lIns="0" tIns="0" rIns="0" bIns="0" rtlCol="0" anchor="ctr"/>
          <a:lstStyle/>
          <a:p>
            <a:pPr algn="ctr" indent="0" marL="0">
              <a:buNone/>
            </a:pPr>
            <a:r>
              <a:rPr lang="en-US" sz="1800" b="1" dirty="0">
                <a:solidFill>
                  <a:srgbClr val="15382A"/>
                </a:solidFill>
                <a:latin typeface="Calibri" pitchFamily="34" charset="0"/>
                <a:ea typeface="Calibri" pitchFamily="34" charset="-122"/>
                <a:cs typeface="Calibri" pitchFamily="34" charset="-120"/>
              </a:rPr>
              <a:t>1</a:t>
            </a:r>
            <a:endParaRPr lang="en-US" sz="1800" dirty="0"/>
          </a:p>
        </p:txBody>
      </p:sp>
      <p:sp>
        <p:nvSpPr>
          <p:cNvPr id="7" name="Text 5"/>
          <p:cNvSpPr/>
          <p:nvPr/>
        </p:nvSpPr>
        <p:spPr>
          <a:xfrm>
            <a:off x="1325880" y="1481328"/>
            <a:ext cx="6126480" cy="548640"/>
          </a:xfrm>
          <a:prstGeom prst="rect">
            <a:avLst/>
          </a:prstGeom>
          <a:noFill/>
          <a:ln/>
        </p:spPr>
        <p:txBody>
          <a:bodyPr wrap="square" lIns="0" tIns="0" rIns="0" bIns="0" rtlCol="0" anchor="ctr"/>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Die Blüte lockt mit Farbe, Duft und Nektar ein Insekt an.</a:t>
            </a:r>
            <a:endParaRPr lang="en-US" sz="1600" dirty="0"/>
          </a:p>
        </p:txBody>
      </p:sp>
      <p:sp>
        <p:nvSpPr>
          <p:cNvPr id="8" name="Shape 6"/>
          <p:cNvSpPr/>
          <p:nvPr/>
        </p:nvSpPr>
        <p:spPr>
          <a:xfrm>
            <a:off x="809244" y="2011680"/>
            <a:ext cx="27432" cy="292608"/>
          </a:xfrm>
          <a:prstGeom prst="rect">
            <a:avLst/>
          </a:prstGeom>
          <a:solidFill>
            <a:srgbClr val="D5E0D9"/>
          </a:solidFill>
          <a:ln/>
        </p:spPr>
      </p:sp>
      <p:sp>
        <p:nvSpPr>
          <p:cNvPr id="9" name="Shape 7"/>
          <p:cNvSpPr/>
          <p:nvPr/>
        </p:nvSpPr>
        <p:spPr>
          <a:xfrm>
            <a:off x="548640" y="2359152"/>
            <a:ext cx="566928" cy="566928"/>
          </a:xfrm>
          <a:prstGeom prst="ellipse">
            <a:avLst/>
          </a:prstGeom>
          <a:solidFill>
            <a:srgbClr val="F2B035"/>
          </a:solidFill>
          <a:ln/>
        </p:spPr>
      </p:sp>
      <p:sp>
        <p:nvSpPr>
          <p:cNvPr id="10" name="Text 8"/>
          <p:cNvSpPr/>
          <p:nvPr/>
        </p:nvSpPr>
        <p:spPr>
          <a:xfrm>
            <a:off x="548640" y="2359152"/>
            <a:ext cx="566928" cy="566928"/>
          </a:xfrm>
          <a:prstGeom prst="rect">
            <a:avLst/>
          </a:prstGeom>
          <a:noFill/>
          <a:ln/>
        </p:spPr>
        <p:txBody>
          <a:bodyPr wrap="square" lIns="0" tIns="0" rIns="0" bIns="0" rtlCol="0" anchor="ctr"/>
          <a:lstStyle/>
          <a:p>
            <a:pPr algn="ctr" indent="0" marL="0">
              <a:buNone/>
            </a:pPr>
            <a:r>
              <a:rPr lang="en-US" sz="1800" b="1" dirty="0">
                <a:solidFill>
                  <a:srgbClr val="15382A"/>
                </a:solidFill>
                <a:latin typeface="Calibri" pitchFamily="34" charset="0"/>
                <a:ea typeface="Calibri" pitchFamily="34" charset="-122"/>
                <a:cs typeface="Calibri" pitchFamily="34" charset="-120"/>
              </a:rPr>
              <a:t>2</a:t>
            </a:r>
            <a:endParaRPr lang="en-US" sz="1800" dirty="0"/>
          </a:p>
        </p:txBody>
      </p:sp>
      <p:sp>
        <p:nvSpPr>
          <p:cNvPr id="11" name="Text 9"/>
          <p:cNvSpPr/>
          <p:nvPr/>
        </p:nvSpPr>
        <p:spPr>
          <a:xfrm>
            <a:off x="1325880" y="2414016"/>
            <a:ext cx="6126480" cy="548640"/>
          </a:xfrm>
          <a:prstGeom prst="rect">
            <a:avLst/>
          </a:prstGeom>
          <a:noFill/>
          <a:ln/>
        </p:spPr>
        <p:txBody>
          <a:bodyPr wrap="square" lIns="0" tIns="0" rIns="0" bIns="0" rtlCol="0" anchor="ctr"/>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Das Insekt landet und sucht Nektar oder sammelt Pollen.</a:t>
            </a:r>
            <a:endParaRPr lang="en-US" sz="1600" dirty="0"/>
          </a:p>
        </p:txBody>
      </p:sp>
      <p:sp>
        <p:nvSpPr>
          <p:cNvPr id="12" name="Shape 10"/>
          <p:cNvSpPr/>
          <p:nvPr/>
        </p:nvSpPr>
        <p:spPr>
          <a:xfrm>
            <a:off x="809244" y="2944368"/>
            <a:ext cx="27432" cy="292608"/>
          </a:xfrm>
          <a:prstGeom prst="rect">
            <a:avLst/>
          </a:prstGeom>
          <a:solidFill>
            <a:srgbClr val="D5E0D9"/>
          </a:solidFill>
          <a:ln/>
        </p:spPr>
      </p:sp>
      <p:sp>
        <p:nvSpPr>
          <p:cNvPr id="13" name="Shape 11"/>
          <p:cNvSpPr/>
          <p:nvPr/>
        </p:nvSpPr>
        <p:spPr>
          <a:xfrm>
            <a:off x="548640" y="3291840"/>
            <a:ext cx="566928" cy="566928"/>
          </a:xfrm>
          <a:prstGeom prst="ellipse">
            <a:avLst/>
          </a:prstGeom>
          <a:solidFill>
            <a:srgbClr val="F2B035"/>
          </a:solidFill>
          <a:ln/>
        </p:spPr>
      </p:sp>
      <p:sp>
        <p:nvSpPr>
          <p:cNvPr id="14" name="Text 12"/>
          <p:cNvSpPr/>
          <p:nvPr/>
        </p:nvSpPr>
        <p:spPr>
          <a:xfrm>
            <a:off x="548640" y="3291840"/>
            <a:ext cx="566928" cy="566928"/>
          </a:xfrm>
          <a:prstGeom prst="rect">
            <a:avLst/>
          </a:prstGeom>
          <a:noFill/>
          <a:ln/>
        </p:spPr>
        <p:txBody>
          <a:bodyPr wrap="square" lIns="0" tIns="0" rIns="0" bIns="0" rtlCol="0" anchor="ctr"/>
          <a:lstStyle/>
          <a:p>
            <a:pPr algn="ctr" indent="0" marL="0">
              <a:buNone/>
            </a:pPr>
            <a:r>
              <a:rPr lang="en-US" sz="1800" b="1" dirty="0">
                <a:solidFill>
                  <a:srgbClr val="15382A"/>
                </a:solidFill>
                <a:latin typeface="Calibri" pitchFamily="34" charset="0"/>
                <a:ea typeface="Calibri" pitchFamily="34" charset="-122"/>
                <a:cs typeface="Calibri" pitchFamily="34" charset="-120"/>
              </a:rPr>
              <a:t>3</a:t>
            </a:r>
            <a:endParaRPr lang="en-US" sz="1800" dirty="0"/>
          </a:p>
        </p:txBody>
      </p:sp>
      <p:sp>
        <p:nvSpPr>
          <p:cNvPr id="15" name="Text 13"/>
          <p:cNvSpPr/>
          <p:nvPr/>
        </p:nvSpPr>
        <p:spPr>
          <a:xfrm>
            <a:off x="1325880" y="3346704"/>
            <a:ext cx="6126480" cy="548640"/>
          </a:xfrm>
          <a:prstGeom prst="rect">
            <a:avLst/>
          </a:prstGeom>
          <a:noFill/>
          <a:ln/>
        </p:spPr>
        <p:txBody>
          <a:bodyPr wrap="square" lIns="0" tIns="0" rIns="0" bIns="0" rtlCol="0" anchor="ctr"/>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Beim Herumkrabbeln bleiben Pollenkörner am Körper hängen.</a:t>
            </a:r>
            <a:endParaRPr lang="en-US" sz="1600" dirty="0"/>
          </a:p>
        </p:txBody>
      </p:sp>
      <p:sp>
        <p:nvSpPr>
          <p:cNvPr id="16" name="Shape 14"/>
          <p:cNvSpPr/>
          <p:nvPr/>
        </p:nvSpPr>
        <p:spPr>
          <a:xfrm>
            <a:off x="809244" y="3877056"/>
            <a:ext cx="27432" cy="292608"/>
          </a:xfrm>
          <a:prstGeom prst="rect">
            <a:avLst/>
          </a:prstGeom>
          <a:solidFill>
            <a:srgbClr val="D5E0D9"/>
          </a:solidFill>
          <a:ln/>
        </p:spPr>
      </p:sp>
      <p:sp>
        <p:nvSpPr>
          <p:cNvPr id="17" name="Shape 15"/>
          <p:cNvSpPr/>
          <p:nvPr/>
        </p:nvSpPr>
        <p:spPr>
          <a:xfrm>
            <a:off x="548640" y="4224528"/>
            <a:ext cx="566928" cy="566928"/>
          </a:xfrm>
          <a:prstGeom prst="ellipse">
            <a:avLst/>
          </a:prstGeom>
          <a:solidFill>
            <a:srgbClr val="F2B035"/>
          </a:solidFill>
          <a:ln/>
        </p:spPr>
      </p:sp>
      <p:sp>
        <p:nvSpPr>
          <p:cNvPr id="18" name="Text 16"/>
          <p:cNvSpPr/>
          <p:nvPr/>
        </p:nvSpPr>
        <p:spPr>
          <a:xfrm>
            <a:off x="548640" y="4224528"/>
            <a:ext cx="566928" cy="566928"/>
          </a:xfrm>
          <a:prstGeom prst="rect">
            <a:avLst/>
          </a:prstGeom>
          <a:noFill/>
          <a:ln/>
        </p:spPr>
        <p:txBody>
          <a:bodyPr wrap="square" lIns="0" tIns="0" rIns="0" bIns="0" rtlCol="0" anchor="ctr"/>
          <a:lstStyle/>
          <a:p>
            <a:pPr algn="ctr" indent="0" marL="0">
              <a:buNone/>
            </a:pPr>
            <a:r>
              <a:rPr lang="en-US" sz="1800" b="1" dirty="0">
                <a:solidFill>
                  <a:srgbClr val="15382A"/>
                </a:solidFill>
                <a:latin typeface="Calibri" pitchFamily="34" charset="0"/>
                <a:ea typeface="Calibri" pitchFamily="34" charset="-122"/>
                <a:cs typeface="Calibri" pitchFamily="34" charset="-120"/>
              </a:rPr>
              <a:t>4</a:t>
            </a:r>
            <a:endParaRPr lang="en-US" sz="1800" dirty="0"/>
          </a:p>
        </p:txBody>
      </p:sp>
      <p:sp>
        <p:nvSpPr>
          <p:cNvPr id="19" name="Text 17"/>
          <p:cNvSpPr/>
          <p:nvPr/>
        </p:nvSpPr>
        <p:spPr>
          <a:xfrm>
            <a:off x="1325880" y="4279392"/>
            <a:ext cx="6126480" cy="548640"/>
          </a:xfrm>
          <a:prstGeom prst="rect">
            <a:avLst/>
          </a:prstGeom>
          <a:noFill/>
          <a:ln/>
        </p:spPr>
        <p:txBody>
          <a:bodyPr wrap="square" lIns="0" tIns="0" rIns="0" bIns="0" rtlCol="0" anchor="ctr"/>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Das Insekt fliegt zur nächsten Blüte derselben Art.</a:t>
            </a:r>
            <a:endParaRPr lang="en-US" sz="1600" dirty="0"/>
          </a:p>
        </p:txBody>
      </p:sp>
      <p:sp>
        <p:nvSpPr>
          <p:cNvPr id="20" name="Shape 18"/>
          <p:cNvSpPr/>
          <p:nvPr/>
        </p:nvSpPr>
        <p:spPr>
          <a:xfrm>
            <a:off x="809244" y="4809744"/>
            <a:ext cx="27432" cy="292608"/>
          </a:xfrm>
          <a:prstGeom prst="rect">
            <a:avLst/>
          </a:prstGeom>
          <a:solidFill>
            <a:srgbClr val="D5E0D9"/>
          </a:solidFill>
          <a:ln/>
        </p:spPr>
      </p:sp>
      <p:sp>
        <p:nvSpPr>
          <p:cNvPr id="21" name="Shape 19"/>
          <p:cNvSpPr/>
          <p:nvPr/>
        </p:nvSpPr>
        <p:spPr>
          <a:xfrm>
            <a:off x="548640" y="5157216"/>
            <a:ext cx="566928" cy="566928"/>
          </a:xfrm>
          <a:prstGeom prst="ellipse">
            <a:avLst/>
          </a:prstGeom>
          <a:solidFill>
            <a:srgbClr val="2E7D4F"/>
          </a:solidFill>
          <a:ln/>
        </p:spPr>
      </p:sp>
      <p:sp>
        <p:nvSpPr>
          <p:cNvPr id="22" name="Text 20"/>
          <p:cNvSpPr/>
          <p:nvPr/>
        </p:nvSpPr>
        <p:spPr>
          <a:xfrm>
            <a:off x="548640" y="5157216"/>
            <a:ext cx="566928" cy="566928"/>
          </a:xfrm>
          <a:prstGeom prst="rect">
            <a:avLst/>
          </a:prstGeom>
          <a:noFill/>
          <a:ln/>
        </p:spPr>
        <p:txBody>
          <a:bodyPr wrap="square" lIns="0" tIns="0" rIns="0" bIns="0" rtlCol="0" anchor="ctr"/>
          <a:lstStyle/>
          <a:p>
            <a:pPr algn="ctr" indent="0" marL="0">
              <a:buNone/>
            </a:pPr>
            <a:r>
              <a:rPr lang="en-US" sz="1800" b="1" dirty="0">
                <a:solidFill>
                  <a:srgbClr val="FFFFFF"/>
                </a:solidFill>
                <a:latin typeface="Calibri" pitchFamily="34" charset="0"/>
                <a:ea typeface="Calibri" pitchFamily="34" charset="-122"/>
                <a:cs typeface="Calibri" pitchFamily="34" charset="-120"/>
              </a:rPr>
              <a:t>5</a:t>
            </a:r>
            <a:endParaRPr lang="en-US" sz="1800" dirty="0"/>
          </a:p>
        </p:txBody>
      </p:sp>
      <p:sp>
        <p:nvSpPr>
          <p:cNvPr id="23" name="Text 21"/>
          <p:cNvSpPr/>
          <p:nvPr/>
        </p:nvSpPr>
        <p:spPr>
          <a:xfrm>
            <a:off x="1325880" y="5212080"/>
            <a:ext cx="6126480" cy="548640"/>
          </a:xfrm>
          <a:prstGeom prst="rect">
            <a:avLst/>
          </a:prstGeom>
          <a:noFill/>
          <a:ln/>
        </p:spPr>
        <p:txBody>
          <a:bodyPr wrap="square" lIns="0" tIns="0" rIns="0" bIns="0" rtlCol="0" anchor="ctr"/>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Pollen streift die Narbe ab – die Blüte ist bestäubt.</a:t>
            </a:r>
            <a:endParaRPr lang="en-US" sz="1600" dirty="0"/>
          </a:p>
        </p:txBody>
      </p:sp>
      <p:sp>
        <p:nvSpPr>
          <p:cNvPr id="24" name="Shape 22"/>
          <p:cNvSpPr/>
          <p:nvPr/>
        </p:nvSpPr>
        <p:spPr>
          <a:xfrm>
            <a:off x="7818120" y="1371600"/>
            <a:ext cx="3822192" cy="4754880"/>
          </a:xfrm>
          <a:prstGeom prst="roundRect">
            <a:avLst>
              <a:gd name="adj" fmla="val 2871"/>
            </a:avLst>
          </a:prstGeom>
          <a:solidFill>
            <a:srgbClr val="F3F7F4"/>
          </a:solidFill>
          <a:ln/>
        </p:spPr>
      </p:sp>
      <p:pic>
        <p:nvPicPr>
          <p:cNvPr id="25" name="Image 0" descr="preencoded.png">    </p:cNvPr>
          <p:cNvPicPr>
            <a:picLocks noChangeAspect="1"/>
          </p:cNvPicPr>
          <p:nvPr/>
        </p:nvPicPr>
        <p:blipFill>
          <a:blip r:embed="rId1"/>
          <a:stretch>
            <a:fillRect/>
          </a:stretch>
        </p:blipFill>
        <p:spPr>
          <a:xfrm>
            <a:off x="8183880" y="1691640"/>
            <a:ext cx="731520" cy="731520"/>
          </a:xfrm>
          <a:prstGeom prst="rect">
            <a:avLst/>
          </a:prstGeom>
        </p:spPr>
      </p:pic>
      <p:sp>
        <p:nvSpPr>
          <p:cNvPr id="26" name="Text 23"/>
          <p:cNvSpPr/>
          <p:nvPr/>
        </p:nvSpPr>
        <p:spPr>
          <a:xfrm>
            <a:off x="8183880" y="2514600"/>
            <a:ext cx="3108960" cy="411480"/>
          </a:xfrm>
          <a:prstGeom prst="rect">
            <a:avLst/>
          </a:prstGeom>
          <a:noFill/>
          <a:ln/>
        </p:spPr>
        <p:txBody>
          <a:bodyPr wrap="square" lIns="0" tIns="0" rIns="0" bIns="0" rtlCol="0" anchor="ctr"/>
          <a:lstStyle/>
          <a:p>
            <a:pPr indent="0" marL="0">
              <a:buNone/>
            </a:pPr>
            <a:r>
              <a:rPr lang="en-US" sz="1900" b="1" dirty="0">
                <a:solidFill>
                  <a:srgbClr val="15382A"/>
                </a:solidFill>
                <a:latin typeface="Cambria" pitchFamily="34" charset="0"/>
                <a:ea typeface="Cambria" pitchFamily="34" charset="-122"/>
                <a:cs typeface="Cambria" pitchFamily="34" charset="-120"/>
              </a:rPr>
              <a:t>Wer bestäubt bei uns?</a:t>
            </a:r>
            <a:endParaRPr lang="en-US" sz="1900" dirty="0"/>
          </a:p>
        </p:txBody>
      </p:sp>
      <p:sp>
        <p:nvSpPr>
          <p:cNvPr id="27" name="Text 24"/>
          <p:cNvSpPr/>
          <p:nvPr/>
        </p:nvSpPr>
        <p:spPr>
          <a:xfrm>
            <a:off x="8366760" y="3017520"/>
            <a:ext cx="2926080" cy="1828800"/>
          </a:xfrm>
          <a:prstGeom prst="rect">
            <a:avLst/>
          </a:prstGeom>
          <a:noFill/>
          <a:ln/>
        </p:spPr>
        <p:txBody>
          <a:bodyPr wrap="square" lIns="0" tIns="0" rIns="0" bIns="0" rtlCol="0" anchor="t"/>
          <a:lstStyle/>
          <a:p>
            <a:pPr marL="342900" indent="-342900">
              <a:spcAft>
                <a:spcPts val="600"/>
              </a:spcAft>
              <a:buSzPct val="100000"/>
              <a:buChar char="•"/>
            </a:pPr>
            <a:r>
              <a:rPr lang="en-US" sz="1500" dirty="0">
                <a:solidFill>
                  <a:srgbClr val="1E2B24"/>
                </a:solidFill>
                <a:latin typeface="Calibri" pitchFamily="34" charset="0"/>
                <a:ea typeface="Calibri" pitchFamily="34" charset="-122"/>
                <a:cs typeface="Calibri" pitchFamily="34" charset="-120"/>
              </a:rPr>
              <a:t>Honigbienen</a:t>
            </a:r>
            <a:endParaRPr lang="en-US" sz="1500" dirty="0"/>
          </a:p>
          <a:p>
            <a:pPr marL="342900" indent="-342900">
              <a:spcAft>
                <a:spcPts val="600"/>
              </a:spcAft>
              <a:buSzPct val="100000"/>
              <a:buChar char="•"/>
            </a:pPr>
            <a:r>
              <a:rPr lang="en-US" sz="1500" dirty="0">
                <a:solidFill>
                  <a:srgbClr val="1E2B24"/>
                </a:solidFill>
                <a:latin typeface="Calibri" pitchFamily="34" charset="0"/>
                <a:ea typeface="Calibri" pitchFamily="34" charset="-122"/>
                <a:cs typeface="Calibri" pitchFamily="34" charset="-120"/>
              </a:rPr>
              <a:t>Wildbienen und Hummeln</a:t>
            </a:r>
            <a:endParaRPr lang="en-US" sz="1500" dirty="0"/>
          </a:p>
          <a:p>
            <a:pPr marL="342900" indent="-342900">
              <a:spcAft>
                <a:spcPts val="600"/>
              </a:spcAft>
              <a:buSzPct val="100000"/>
              <a:buChar char="•"/>
            </a:pPr>
            <a:r>
              <a:rPr lang="en-US" sz="1500" dirty="0">
                <a:solidFill>
                  <a:srgbClr val="1E2B24"/>
                </a:solidFill>
                <a:latin typeface="Calibri" pitchFamily="34" charset="0"/>
                <a:ea typeface="Calibri" pitchFamily="34" charset="-122"/>
                <a:cs typeface="Calibri" pitchFamily="34" charset="-120"/>
              </a:rPr>
              <a:t>Schmetterlinge</a:t>
            </a:r>
            <a:endParaRPr lang="en-US" sz="1500" dirty="0"/>
          </a:p>
          <a:p>
            <a:pPr marL="342900" indent="-342900">
              <a:spcAft>
                <a:spcPts val="600"/>
              </a:spcAft>
              <a:buSzPct val="100000"/>
              <a:buChar char="•"/>
            </a:pPr>
            <a:r>
              <a:rPr lang="en-US" sz="1500" dirty="0">
                <a:solidFill>
                  <a:srgbClr val="1E2B24"/>
                </a:solidFill>
                <a:latin typeface="Calibri" pitchFamily="34" charset="0"/>
                <a:ea typeface="Calibri" pitchFamily="34" charset="-122"/>
                <a:cs typeface="Calibri" pitchFamily="34" charset="-120"/>
              </a:rPr>
              <a:t>Schwebfliegen und Fliegen</a:t>
            </a:r>
            <a:endParaRPr lang="en-US" sz="1500" dirty="0"/>
          </a:p>
          <a:p>
            <a:pPr marL="342900" indent="-342900">
              <a:spcAft>
                <a:spcPts val="600"/>
              </a:spcAft>
              <a:buSzPct val="100000"/>
              <a:buChar char="•"/>
            </a:pPr>
            <a:r>
              <a:rPr lang="en-US" sz="1500" dirty="0">
                <a:solidFill>
                  <a:srgbClr val="1E2B24"/>
                </a:solidFill>
                <a:latin typeface="Calibri" pitchFamily="34" charset="0"/>
                <a:ea typeface="Calibri" pitchFamily="34" charset="-122"/>
                <a:cs typeface="Calibri" pitchFamily="34" charset="-120"/>
              </a:rPr>
              <a:t>Käfer</a:t>
            </a:r>
            <a:endParaRPr lang="en-US" sz="1500" dirty="0"/>
          </a:p>
        </p:txBody>
      </p:sp>
      <p:sp>
        <p:nvSpPr>
          <p:cNvPr id="28" name="Text 25"/>
          <p:cNvSpPr/>
          <p:nvPr/>
        </p:nvSpPr>
        <p:spPr>
          <a:xfrm>
            <a:off x="8183880" y="4937760"/>
            <a:ext cx="3108960" cy="914400"/>
          </a:xfrm>
          <a:prstGeom prst="rect">
            <a:avLst/>
          </a:prstGeom>
          <a:noFill/>
          <a:ln/>
        </p:spPr>
        <p:txBody>
          <a:bodyPr wrap="square" lIns="0" tIns="0" rIns="0" bIns="0" rtlCol="0" anchor="ctr"/>
          <a:lstStyle/>
          <a:p>
            <a:pPr indent="0" marL="0">
              <a:buNone/>
            </a:pPr>
            <a:r>
              <a:rPr lang="en-US" sz="1350" i="1" dirty="0">
                <a:solidFill>
                  <a:srgbClr val="2E7D4F"/>
                </a:solidFill>
                <a:latin typeface="Calibri" pitchFamily="34" charset="0"/>
                <a:ea typeface="Calibri" pitchFamily="34" charset="-122"/>
                <a:cs typeface="Calibri" pitchFamily="34" charset="-120"/>
              </a:rPr>
              <a:t>In der Schweiz leben rund 600 Wildbienenarten – viele davon sind gefährdet.</a:t>
            </a:r>
            <a:endParaRPr lang="en-US" sz="13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7</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Warum sind viele Blüten so auffällig?</a:t>
            </a:r>
            <a:endParaRPr lang="en-US" sz="3000" dirty="0"/>
          </a:p>
        </p:txBody>
      </p:sp>
      <p:sp>
        <p:nvSpPr>
          <p:cNvPr id="5" name="Text 3"/>
          <p:cNvSpPr/>
          <p:nvPr/>
        </p:nvSpPr>
        <p:spPr>
          <a:xfrm>
            <a:off x="548640" y="1280160"/>
            <a:ext cx="11091672" cy="457200"/>
          </a:xfrm>
          <a:prstGeom prst="rect">
            <a:avLst/>
          </a:prstGeom>
          <a:noFill/>
          <a:ln/>
        </p:spPr>
        <p:txBody>
          <a:bodyPr wrap="square" lIns="0" tIns="0" rIns="0" bIns="0" rtlCol="0" anchor="ctr"/>
          <a:lstStyle/>
          <a:p>
            <a:pPr indent="0" marL="0">
              <a:buNone/>
            </a:pPr>
            <a:r>
              <a:rPr lang="en-US" sz="1600" dirty="0">
                <a:solidFill>
                  <a:srgbClr val="1E2B24"/>
                </a:solidFill>
                <a:latin typeface="Calibri" pitchFamily="34" charset="0"/>
                <a:ea typeface="Calibri" pitchFamily="34" charset="-122"/>
                <a:cs typeface="Calibri" pitchFamily="34" charset="-120"/>
              </a:rPr>
              <a:t>Eine Blüte macht Werbung. Sie muss ihre Bestäuber finden – so wie ein Laden Kundschaft anlocken muss.</a:t>
            </a:r>
            <a:endParaRPr lang="en-US" sz="1600" dirty="0"/>
          </a:p>
        </p:txBody>
      </p:sp>
      <p:sp>
        <p:nvSpPr>
          <p:cNvPr id="6" name="Shape 4"/>
          <p:cNvSpPr/>
          <p:nvPr/>
        </p:nvSpPr>
        <p:spPr>
          <a:xfrm>
            <a:off x="548640" y="1920240"/>
            <a:ext cx="2606040" cy="3200400"/>
          </a:xfrm>
          <a:prstGeom prst="roundRect">
            <a:avLst>
              <a:gd name="adj" fmla="val 4211"/>
            </a:avLst>
          </a:prstGeom>
          <a:solidFill>
            <a:srgbClr val="F8E6ED"/>
          </a:solidFill>
          <a:ln/>
        </p:spPr>
      </p:sp>
      <p:sp>
        <p:nvSpPr>
          <p:cNvPr id="7" name="Shape 5"/>
          <p:cNvSpPr/>
          <p:nvPr/>
        </p:nvSpPr>
        <p:spPr>
          <a:xfrm>
            <a:off x="1261872" y="2240280"/>
            <a:ext cx="1188720" cy="1188720"/>
          </a:xfrm>
          <a:prstGeom prst="ellipse">
            <a:avLst/>
          </a:prstGeom>
          <a:solidFill>
            <a:srgbClr val="FFFFFF"/>
          </a:solidFill>
          <a:ln/>
        </p:spPr>
      </p:sp>
      <p:pic>
        <p:nvPicPr>
          <p:cNvPr id="8" name="Image 0" descr="preencoded.png">    </p:cNvPr>
          <p:cNvPicPr>
            <a:picLocks noChangeAspect="1"/>
          </p:cNvPicPr>
          <p:nvPr/>
        </p:nvPicPr>
        <p:blipFill>
          <a:blip r:embed="rId1"/>
          <a:stretch>
            <a:fillRect/>
          </a:stretch>
        </p:blipFill>
        <p:spPr>
          <a:xfrm>
            <a:off x="1536192" y="2514600"/>
            <a:ext cx="640080" cy="640080"/>
          </a:xfrm>
          <a:prstGeom prst="rect">
            <a:avLst/>
          </a:prstGeom>
        </p:spPr>
      </p:pic>
      <p:sp>
        <p:nvSpPr>
          <p:cNvPr id="9" name="Text 6"/>
          <p:cNvSpPr/>
          <p:nvPr/>
        </p:nvSpPr>
        <p:spPr>
          <a:xfrm>
            <a:off x="804672" y="3611880"/>
            <a:ext cx="2093976" cy="685800"/>
          </a:xfrm>
          <a:prstGeom prst="rect">
            <a:avLst/>
          </a:prstGeom>
          <a:noFill/>
          <a:ln/>
        </p:spPr>
        <p:txBody>
          <a:bodyPr wrap="square" lIns="0" tIns="0" rIns="0" bIns="0" rtlCol="0" anchor="ctr"/>
          <a:lstStyle/>
          <a:p>
            <a:pPr algn="ctr" indent="0" marL="0">
              <a:buNone/>
            </a:pPr>
            <a:r>
              <a:rPr lang="en-US" sz="1700" b="1" dirty="0">
                <a:solidFill>
                  <a:srgbClr val="15382A"/>
                </a:solidFill>
                <a:latin typeface="Cambria" pitchFamily="34" charset="0"/>
                <a:ea typeface="Cambria" pitchFamily="34" charset="-122"/>
                <a:cs typeface="Cambria" pitchFamily="34" charset="-120"/>
              </a:rPr>
              <a:t>Auffällige Farben</a:t>
            </a:r>
            <a:endParaRPr lang="en-US" sz="1700" dirty="0"/>
          </a:p>
        </p:txBody>
      </p:sp>
      <p:sp>
        <p:nvSpPr>
          <p:cNvPr id="10" name="Text 7"/>
          <p:cNvSpPr/>
          <p:nvPr/>
        </p:nvSpPr>
        <p:spPr>
          <a:xfrm>
            <a:off x="804672" y="4315968"/>
            <a:ext cx="2093976" cy="731520"/>
          </a:xfrm>
          <a:prstGeom prst="rect">
            <a:avLst/>
          </a:prstGeom>
          <a:noFill/>
          <a:ln/>
        </p:spPr>
        <p:txBody>
          <a:bodyPr wrap="square" lIns="0" tIns="0" rIns="0" bIns="0" rtlCol="0" anchor="t"/>
          <a:lstStyle/>
          <a:p>
            <a:pPr algn="ctr" indent="0" marL="0">
              <a:lnSpc>
                <a:spcPct val="115000"/>
              </a:lnSpc>
              <a:buNone/>
            </a:pPr>
            <a:r>
              <a:rPr lang="en-US" sz="1300" dirty="0">
                <a:solidFill>
                  <a:srgbClr val="1E2B24"/>
                </a:solidFill>
                <a:latin typeface="Calibri" pitchFamily="34" charset="0"/>
                <a:ea typeface="Calibri" pitchFamily="34" charset="-122"/>
                <a:cs typeface="Calibri" pitchFamily="34" charset="-120"/>
              </a:rPr>
              <a:t>Weithin sichtbar. Bienen sehen sogar UV-Licht, das wir nicht wahrnehmen.</a:t>
            </a:r>
            <a:endParaRPr lang="en-US" sz="1300" dirty="0"/>
          </a:p>
        </p:txBody>
      </p:sp>
      <p:sp>
        <p:nvSpPr>
          <p:cNvPr id="11" name="Shape 8"/>
          <p:cNvSpPr/>
          <p:nvPr/>
        </p:nvSpPr>
        <p:spPr>
          <a:xfrm>
            <a:off x="3392424" y="1920240"/>
            <a:ext cx="2606040" cy="3200400"/>
          </a:xfrm>
          <a:prstGeom prst="roundRect">
            <a:avLst>
              <a:gd name="adj" fmla="val 4211"/>
            </a:avLst>
          </a:prstGeom>
          <a:solidFill>
            <a:srgbClr val="F8E6ED"/>
          </a:solidFill>
          <a:ln/>
        </p:spPr>
      </p:sp>
      <p:sp>
        <p:nvSpPr>
          <p:cNvPr id="12" name="Shape 9"/>
          <p:cNvSpPr/>
          <p:nvPr/>
        </p:nvSpPr>
        <p:spPr>
          <a:xfrm>
            <a:off x="4105656" y="2240280"/>
            <a:ext cx="1188720" cy="1188720"/>
          </a:xfrm>
          <a:prstGeom prst="ellipse">
            <a:avLst/>
          </a:prstGeom>
          <a:solidFill>
            <a:srgbClr val="FFFFFF"/>
          </a:solidFill>
          <a:ln/>
        </p:spPr>
      </p:sp>
      <p:pic>
        <p:nvPicPr>
          <p:cNvPr id="13" name="Image 1" descr="preencoded.png">    </p:cNvPr>
          <p:cNvPicPr>
            <a:picLocks noChangeAspect="1"/>
          </p:cNvPicPr>
          <p:nvPr/>
        </p:nvPicPr>
        <p:blipFill>
          <a:blip r:embed="rId2"/>
          <a:stretch>
            <a:fillRect/>
          </a:stretch>
        </p:blipFill>
        <p:spPr>
          <a:xfrm>
            <a:off x="4379976" y="2514600"/>
            <a:ext cx="640080" cy="640080"/>
          </a:xfrm>
          <a:prstGeom prst="rect">
            <a:avLst/>
          </a:prstGeom>
        </p:spPr>
      </p:pic>
      <p:sp>
        <p:nvSpPr>
          <p:cNvPr id="14" name="Text 10"/>
          <p:cNvSpPr/>
          <p:nvPr/>
        </p:nvSpPr>
        <p:spPr>
          <a:xfrm>
            <a:off x="3648456" y="3611880"/>
            <a:ext cx="2093976" cy="685800"/>
          </a:xfrm>
          <a:prstGeom prst="rect">
            <a:avLst/>
          </a:prstGeom>
          <a:noFill/>
          <a:ln/>
        </p:spPr>
        <p:txBody>
          <a:bodyPr wrap="square" lIns="0" tIns="0" rIns="0" bIns="0" rtlCol="0" anchor="ctr"/>
          <a:lstStyle/>
          <a:p>
            <a:pPr algn="ctr" indent="0" marL="0">
              <a:buNone/>
            </a:pPr>
            <a:r>
              <a:rPr lang="en-US" sz="1700" b="1" dirty="0">
                <a:solidFill>
                  <a:srgbClr val="15382A"/>
                </a:solidFill>
                <a:latin typeface="Cambria" pitchFamily="34" charset="0"/>
                <a:ea typeface="Cambria" pitchFamily="34" charset="-122"/>
                <a:cs typeface="Cambria" pitchFamily="34" charset="-120"/>
              </a:rPr>
              <a:t>Angenehmer Duft</a:t>
            </a:r>
            <a:endParaRPr lang="en-US" sz="1700" dirty="0"/>
          </a:p>
        </p:txBody>
      </p:sp>
      <p:sp>
        <p:nvSpPr>
          <p:cNvPr id="15" name="Text 11"/>
          <p:cNvSpPr/>
          <p:nvPr/>
        </p:nvSpPr>
        <p:spPr>
          <a:xfrm>
            <a:off x="3648456" y="4315968"/>
            <a:ext cx="2093976" cy="731520"/>
          </a:xfrm>
          <a:prstGeom prst="rect">
            <a:avLst/>
          </a:prstGeom>
          <a:noFill/>
          <a:ln/>
        </p:spPr>
        <p:txBody>
          <a:bodyPr wrap="square" lIns="0" tIns="0" rIns="0" bIns="0" rtlCol="0" anchor="t"/>
          <a:lstStyle/>
          <a:p>
            <a:pPr algn="ctr" indent="0" marL="0">
              <a:lnSpc>
                <a:spcPct val="115000"/>
              </a:lnSpc>
              <a:buNone/>
            </a:pPr>
            <a:r>
              <a:rPr lang="en-US" sz="1300" dirty="0">
                <a:solidFill>
                  <a:srgbClr val="1E2B24"/>
                </a:solidFill>
                <a:latin typeface="Calibri" pitchFamily="34" charset="0"/>
                <a:ea typeface="Calibri" pitchFamily="34" charset="-122"/>
                <a:cs typeface="Calibri" pitchFamily="34" charset="-120"/>
              </a:rPr>
              <a:t>Der Geruch wirkt oft schon aus grosser Entfernung.</a:t>
            </a:r>
            <a:endParaRPr lang="en-US" sz="1300" dirty="0"/>
          </a:p>
        </p:txBody>
      </p:sp>
      <p:sp>
        <p:nvSpPr>
          <p:cNvPr id="16" name="Shape 12"/>
          <p:cNvSpPr/>
          <p:nvPr/>
        </p:nvSpPr>
        <p:spPr>
          <a:xfrm>
            <a:off x="6236208" y="1920240"/>
            <a:ext cx="2606040" cy="3200400"/>
          </a:xfrm>
          <a:prstGeom prst="roundRect">
            <a:avLst>
              <a:gd name="adj" fmla="val 4211"/>
            </a:avLst>
          </a:prstGeom>
          <a:solidFill>
            <a:srgbClr val="F8E6ED"/>
          </a:solidFill>
          <a:ln/>
        </p:spPr>
      </p:sp>
      <p:sp>
        <p:nvSpPr>
          <p:cNvPr id="17" name="Shape 13"/>
          <p:cNvSpPr/>
          <p:nvPr/>
        </p:nvSpPr>
        <p:spPr>
          <a:xfrm>
            <a:off x="6949440" y="2240280"/>
            <a:ext cx="1188720" cy="1188720"/>
          </a:xfrm>
          <a:prstGeom prst="ellipse">
            <a:avLst/>
          </a:prstGeom>
          <a:solidFill>
            <a:srgbClr val="FFFFFF"/>
          </a:solidFill>
          <a:ln/>
        </p:spPr>
      </p:sp>
      <p:pic>
        <p:nvPicPr>
          <p:cNvPr id="18" name="Image 2" descr="preencoded.png">    </p:cNvPr>
          <p:cNvPicPr>
            <a:picLocks noChangeAspect="1"/>
          </p:cNvPicPr>
          <p:nvPr/>
        </p:nvPicPr>
        <p:blipFill>
          <a:blip r:embed="rId3"/>
          <a:stretch>
            <a:fillRect/>
          </a:stretch>
        </p:blipFill>
        <p:spPr>
          <a:xfrm>
            <a:off x="7223760" y="2514600"/>
            <a:ext cx="640080" cy="640080"/>
          </a:xfrm>
          <a:prstGeom prst="rect">
            <a:avLst/>
          </a:prstGeom>
        </p:spPr>
      </p:pic>
      <p:sp>
        <p:nvSpPr>
          <p:cNvPr id="19" name="Text 14"/>
          <p:cNvSpPr/>
          <p:nvPr/>
        </p:nvSpPr>
        <p:spPr>
          <a:xfrm>
            <a:off x="6492240" y="3611880"/>
            <a:ext cx="2093976" cy="685800"/>
          </a:xfrm>
          <a:prstGeom prst="rect">
            <a:avLst/>
          </a:prstGeom>
          <a:noFill/>
          <a:ln/>
        </p:spPr>
        <p:txBody>
          <a:bodyPr wrap="square" lIns="0" tIns="0" rIns="0" bIns="0" rtlCol="0" anchor="ctr"/>
          <a:lstStyle/>
          <a:p>
            <a:pPr algn="ctr" indent="0" marL="0">
              <a:buNone/>
            </a:pPr>
            <a:r>
              <a:rPr lang="en-US" sz="1700" b="1" dirty="0">
                <a:solidFill>
                  <a:srgbClr val="15382A"/>
                </a:solidFill>
                <a:latin typeface="Cambria" pitchFamily="34" charset="0"/>
                <a:ea typeface="Cambria" pitchFamily="34" charset="-122"/>
                <a:cs typeface="Cambria" pitchFamily="34" charset="-120"/>
              </a:rPr>
              <a:t>Grosse Blüten</a:t>
            </a:r>
            <a:endParaRPr lang="en-US" sz="1700" dirty="0"/>
          </a:p>
        </p:txBody>
      </p:sp>
      <p:sp>
        <p:nvSpPr>
          <p:cNvPr id="20" name="Text 15"/>
          <p:cNvSpPr/>
          <p:nvPr/>
        </p:nvSpPr>
        <p:spPr>
          <a:xfrm>
            <a:off x="6492240" y="4315968"/>
            <a:ext cx="2093976" cy="731520"/>
          </a:xfrm>
          <a:prstGeom prst="rect">
            <a:avLst/>
          </a:prstGeom>
          <a:noFill/>
          <a:ln/>
        </p:spPr>
        <p:txBody>
          <a:bodyPr wrap="square" lIns="0" tIns="0" rIns="0" bIns="0" rtlCol="0" anchor="t"/>
          <a:lstStyle/>
          <a:p>
            <a:pPr algn="ctr" indent="0" marL="0">
              <a:lnSpc>
                <a:spcPct val="115000"/>
              </a:lnSpc>
              <a:buNone/>
            </a:pPr>
            <a:r>
              <a:rPr lang="en-US" sz="1300" dirty="0">
                <a:solidFill>
                  <a:srgbClr val="1E2B24"/>
                </a:solidFill>
                <a:latin typeface="Calibri" pitchFamily="34" charset="0"/>
                <a:ea typeface="Calibri" pitchFamily="34" charset="-122"/>
                <a:cs typeface="Calibri" pitchFamily="34" charset="-120"/>
              </a:rPr>
              <a:t>Eine grosse Landefläche ist für schwere Insekten bequem.</a:t>
            </a:r>
            <a:endParaRPr lang="en-US" sz="1300" dirty="0"/>
          </a:p>
        </p:txBody>
      </p:sp>
      <p:sp>
        <p:nvSpPr>
          <p:cNvPr id="21" name="Shape 16"/>
          <p:cNvSpPr/>
          <p:nvPr/>
        </p:nvSpPr>
        <p:spPr>
          <a:xfrm>
            <a:off x="9079992" y="1920240"/>
            <a:ext cx="2606040" cy="3200400"/>
          </a:xfrm>
          <a:prstGeom prst="roundRect">
            <a:avLst>
              <a:gd name="adj" fmla="val 4211"/>
            </a:avLst>
          </a:prstGeom>
          <a:solidFill>
            <a:srgbClr val="F8E6ED"/>
          </a:solidFill>
          <a:ln/>
        </p:spPr>
      </p:sp>
      <p:sp>
        <p:nvSpPr>
          <p:cNvPr id="22" name="Shape 17"/>
          <p:cNvSpPr/>
          <p:nvPr/>
        </p:nvSpPr>
        <p:spPr>
          <a:xfrm>
            <a:off x="9793224" y="2240280"/>
            <a:ext cx="1188720" cy="1188720"/>
          </a:xfrm>
          <a:prstGeom prst="ellipse">
            <a:avLst/>
          </a:prstGeom>
          <a:solidFill>
            <a:srgbClr val="FFFFFF"/>
          </a:solidFill>
          <a:ln/>
        </p:spPr>
      </p:sp>
      <p:pic>
        <p:nvPicPr>
          <p:cNvPr id="23" name="Image 3" descr="preencoded.png">    </p:cNvPr>
          <p:cNvPicPr>
            <a:picLocks noChangeAspect="1"/>
          </p:cNvPicPr>
          <p:nvPr/>
        </p:nvPicPr>
        <p:blipFill>
          <a:blip r:embed="rId4"/>
          <a:stretch>
            <a:fillRect/>
          </a:stretch>
        </p:blipFill>
        <p:spPr>
          <a:xfrm>
            <a:off x="10067544" y="2514600"/>
            <a:ext cx="640080" cy="640080"/>
          </a:xfrm>
          <a:prstGeom prst="rect">
            <a:avLst/>
          </a:prstGeom>
        </p:spPr>
      </p:pic>
      <p:sp>
        <p:nvSpPr>
          <p:cNvPr id="24" name="Text 18"/>
          <p:cNvSpPr/>
          <p:nvPr/>
        </p:nvSpPr>
        <p:spPr>
          <a:xfrm>
            <a:off x="9336024" y="3611880"/>
            <a:ext cx="2093976" cy="685800"/>
          </a:xfrm>
          <a:prstGeom prst="rect">
            <a:avLst/>
          </a:prstGeom>
          <a:noFill/>
          <a:ln/>
        </p:spPr>
        <p:txBody>
          <a:bodyPr wrap="square" lIns="0" tIns="0" rIns="0" bIns="0" rtlCol="0" anchor="ctr"/>
          <a:lstStyle/>
          <a:p>
            <a:pPr algn="ctr" indent="0" marL="0">
              <a:buNone/>
            </a:pPr>
            <a:r>
              <a:rPr lang="en-US" sz="1700" b="1" dirty="0">
                <a:solidFill>
                  <a:srgbClr val="15382A"/>
                </a:solidFill>
                <a:latin typeface="Cambria" pitchFamily="34" charset="0"/>
                <a:ea typeface="Cambria" pitchFamily="34" charset="-122"/>
                <a:cs typeface="Cambria" pitchFamily="34" charset="-120"/>
              </a:rPr>
              <a:t>Saftmale</a:t>
            </a:r>
            <a:endParaRPr lang="en-US" sz="1700" dirty="0"/>
          </a:p>
        </p:txBody>
      </p:sp>
      <p:sp>
        <p:nvSpPr>
          <p:cNvPr id="25" name="Text 19"/>
          <p:cNvSpPr/>
          <p:nvPr/>
        </p:nvSpPr>
        <p:spPr>
          <a:xfrm>
            <a:off x="9336024" y="4315968"/>
            <a:ext cx="2093976" cy="731520"/>
          </a:xfrm>
          <a:prstGeom prst="rect">
            <a:avLst/>
          </a:prstGeom>
          <a:noFill/>
          <a:ln/>
        </p:spPr>
        <p:txBody>
          <a:bodyPr wrap="square" lIns="0" tIns="0" rIns="0" bIns="0" rtlCol="0" anchor="t"/>
          <a:lstStyle/>
          <a:p>
            <a:pPr algn="ctr" indent="0" marL="0">
              <a:lnSpc>
                <a:spcPct val="115000"/>
              </a:lnSpc>
              <a:buNone/>
            </a:pPr>
            <a:r>
              <a:rPr lang="en-US" sz="1300" dirty="0">
                <a:solidFill>
                  <a:srgbClr val="1E2B24"/>
                </a:solidFill>
                <a:latin typeface="Calibri" pitchFamily="34" charset="0"/>
                <a:ea typeface="Calibri" pitchFamily="34" charset="-122"/>
                <a:cs typeface="Calibri" pitchFamily="34" charset="-120"/>
              </a:rPr>
              <a:t>Muster auf den Blütenblättern zeigen dem Insekt den Weg zum Nektar.</a:t>
            </a:r>
            <a:endParaRPr lang="en-US" sz="1300" dirty="0"/>
          </a:p>
        </p:txBody>
      </p:sp>
      <p:sp>
        <p:nvSpPr>
          <p:cNvPr id="26" name="Shape 20"/>
          <p:cNvSpPr/>
          <p:nvPr/>
        </p:nvSpPr>
        <p:spPr>
          <a:xfrm>
            <a:off x="548640" y="5394960"/>
            <a:ext cx="11091672" cy="868680"/>
          </a:xfrm>
          <a:prstGeom prst="roundRect">
            <a:avLst>
              <a:gd name="adj" fmla="val 12632"/>
            </a:avLst>
          </a:prstGeom>
          <a:solidFill>
            <a:srgbClr val="F3F7F4"/>
          </a:solidFill>
          <a:ln/>
        </p:spPr>
      </p:sp>
      <p:pic>
        <p:nvPicPr>
          <p:cNvPr id="27" name="Image 4" descr="preencoded.png">    </p:cNvPr>
          <p:cNvPicPr>
            <a:picLocks noChangeAspect="1"/>
          </p:cNvPicPr>
          <p:nvPr/>
        </p:nvPicPr>
        <p:blipFill>
          <a:blip r:embed="rId5"/>
          <a:stretch>
            <a:fillRect/>
          </a:stretch>
        </p:blipFill>
        <p:spPr>
          <a:xfrm>
            <a:off x="868680" y="5596128"/>
            <a:ext cx="457200" cy="457200"/>
          </a:xfrm>
          <a:prstGeom prst="rect">
            <a:avLst/>
          </a:prstGeom>
        </p:spPr>
      </p:pic>
      <p:sp>
        <p:nvSpPr>
          <p:cNvPr id="28" name="Text 21"/>
          <p:cNvSpPr/>
          <p:nvPr/>
        </p:nvSpPr>
        <p:spPr>
          <a:xfrm>
            <a:off x="1508760" y="5394960"/>
            <a:ext cx="9784080" cy="868680"/>
          </a:xfrm>
          <a:prstGeom prst="rect">
            <a:avLst/>
          </a:prstGeom>
          <a:noFill/>
          <a:ln/>
        </p:spPr>
        <p:txBody>
          <a:bodyPr wrap="square" lIns="0" tIns="0" rIns="0" bIns="0" rtlCol="0" anchor="ctr"/>
          <a:lstStyle/>
          <a:p>
            <a:pPr indent="0" marL="0">
              <a:buNone/>
            </a:pPr>
            <a:r>
              <a:rPr lang="en-US" sz="1550" dirty="0">
                <a:solidFill>
                  <a:srgbClr val="1E2B24"/>
                </a:solidFill>
                <a:latin typeface="Calibri" pitchFamily="34" charset="0"/>
                <a:ea typeface="Calibri" pitchFamily="34" charset="-122"/>
                <a:cs typeface="Calibri" pitchFamily="34" charset="-120"/>
              </a:rPr>
              <a:t>Und die Belohnung: Nektar – eine zuckerhaltige Flüssigkeit, die den Insekten Energie liefert.</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548640" y="384048"/>
            <a:ext cx="566928" cy="566928"/>
          </a:xfrm>
          <a:prstGeom prst="ellipse">
            <a:avLst/>
          </a:prstGeom>
          <a:solidFill>
            <a:srgbClr val="F2B035"/>
          </a:solidFill>
          <a:ln/>
        </p:spPr>
      </p:sp>
      <p:sp>
        <p:nvSpPr>
          <p:cNvPr id="3" name="Text 1"/>
          <p:cNvSpPr/>
          <p:nvPr/>
        </p:nvSpPr>
        <p:spPr>
          <a:xfrm>
            <a:off x="548640" y="384048"/>
            <a:ext cx="566928" cy="566928"/>
          </a:xfrm>
          <a:prstGeom prst="rect">
            <a:avLst/>
          </a:prstGeom>
          <a:noFill/>
          <a:ln/>
        </p:spPr>
        <p:txBody>
          <a:bodyPr wrap="square" lIns="0" tIns="0" rIns="0" bIns="0" rtlCol="0" anchor="ctr"/>
          <a:lstStyle/>
          <a:p>
            <a:pPr algn="ctr" indent="0" marL="0">
              <a:buNone/>
            </a:pPr>
            <a:r>
              <a:rPr lang="en-US" sz="2000" b="1" dirty="0">
                <a:solidFill>
                  <a:srgbClr val="15382A"/>
                </a:solidFill>
                <a:latin typeface="Calibri" pitchFamily="34" charset="0"/>
                <a:ea typeface="Calibri" pitchFamily="34" charset="-122"/>
                <a:cs typeface="Calibri" pitchFamily="34" charset="-120"/>
              </a:rPr>
              <a:t>8</a:t>
            </a:r>
            <a:endParaRPr lang="en-US" sz="2000" dirty="0"/>
          </a:p>
        </p:txBody>
      </p:sp>
      <p:sp>
        <p:nvSpPr>
          <p:cNvPr id="4" name="Text 2"/>
          <p:cNvSpPr/>
          <p:nvPr/>
        </p:nvSpPr>
        <p:spPr>
          <a:xfrm>
            <a:off x="1298448" y="365760"/>
            <a:ext cx="10332720" cy="603504"/>
          </a:xfrm>
          <a:prstGeom prst="rect">
            <a:avLst/>
          </a:prstGeom>
          <a:noFill/>
          <a:ln/>
        </p:spPr>
        <p:txBody>
          <a:bodyPr wrap="square" lIns="0" tIns="0" rIns="0" bIns="0" rtlCol="0" anchor="ctr"/>
          <a:lstStyle/>
          <a:p>
            <a:pPr indent="0" marL="0">
              <a:buNone/>
            </a:pPr>
            <a:r>
              <a:rPr lang="en-US" sz="3000" b="1" dirty="0">
                <a:solidFill>
                  <a:srgbClr val="15382A"/>
                </a:solidFill>
                <a:latin typeface="Cambria" pitchFamily="34" charset="0"/>
                <a:ea typeface="Cambria" pitchFamily="34" charset="-122"/>
                <a:cs typeface="Cambria" pitchFamily="34" charset="-120"/>
              </a:rPr>
              <a:t>Windbestäubung: Masse statt Klasse</a:t>
            </a:r>
            <a:endParaRPr lang="en-US" sz="3000" dirty="0"/>
          </a:p>
        </p:txBody>
      </p:sp>
      <p:sp>
        <p:nvSpPr>
          <p:cNvPr id="5" name="Shape 3"/>
          <p:cNvSpPr/>
          <p:nvPr/>
        </p:nvSpPr>
        <p:spPr>
          <a:xfrm>
            <a:off x="548640" y="1371600"/>
            <a:ext cx="3657600" cy="3108960"/>
          </a:xfrm>
          <a:prstGeom prst="roundRect">
            <a:avLst>
              <a:gd name="adj" fmla="val 3529"/>
            </a:avLst>
          </a:prstGeom>
          <a:solidFill>
            <a:srgbClr val="15382A"/>
          </a:solidFill>
          <a:ln/>
        </p:spPr>
      </p:sp>
      <p:sp>
        <p:nvSpPr>
          <p:cNvPr id="6" name="Text 4"/>
          <p:cNvSpPr/>
          <p:nvPr/>
        </p:nvSpPr>
        <p:spPr>
          <a:xfrm>
            <a:off x="777240" y="1828800"/>
            <a:ext cx="3200400" cy="914400"/>
          </a:xfrm>
          <a:prstGeom prst="rect">
            <a:avLst/>
          </a:prstGeom>
          <a:noFill/>
          <a:ln/>
        </p:spPr>
        <p:txBody>
          <a:bodyPr wrap="square" lIns="0" tIns="0" rIns="0" bIns="0" rtlCol="0" anchor="ctr"/>
          <a:lstStyle/>
          <a:p>
            <a:pPr algn="ctr" indent="0" marL="0">
              <a:buNone/>
            </a:pPr>
            <a:r>
              <a:rPr lang="en-US" sz="4600" b="1" dirty="0">
                <a:solidFill>
                  <a:srgbClr val="F2B035"/>
                </a:solidFill>
                <a:latin typeface="Cambria" pitchFamily="34" charset="0"/>
                <a:ea typeface="Cambria" pitchFamily="34" charset="-122"/>
                <a:cs typeface="Cambria" pitchFamily="34" charset="-120"/>
              </a:rPr>
              <a:t>Millionen</a:t>
            </a:r>
            <a:endParaRPr lang="en-US" sz="4600" dirty="0"/>
          </a:p>
        </p:txBody>
      </p:sp>
      <p:sp>
        <p:nvSpPr>
          <p:cNvPr id="7" name="Text 5"/>
          <p:cNvSpPr/>
          <p:nvPr/>
        </p:nvSpPr>
        <p:spPr>
          <a:xfrm>
            <a:off x="777240" y="2880360"/>
            <a:ext cx="3200400" cy="1371600"/>
          </a:xfrm>
          <a:prstGeom prst="rect">
            <a:avLst/>
          </a:prstGeom>
          <a:noFill/>
          <a:ln/>
        </p:spPr>
        <p:txBody>
          <a:bodyPr wrap="square" lIns="0" tIns="0" rIns="0" bIns="0" rtlCol="0" anchor="ctr"/>
          <a:lstStyle/>
          <a:p>
            <a:pPr algn="ctr" indent="0" marL="0">
              <a:buNone/>
            </a:pPr>
            <a:r>
              <a:rPr lang="en-US" sz="1450" dirty="0">
                <a:solidFill>
                  <a:srgbClr val="D7E5DC"/>
                </a:solidFill>
                <a:latin typeface="Calibri" pitchFamily="34" charset="0"/>
                <a:ea typeface="Calibri" pitchFamily="34" charset="-122"/>
                <a:cs typeface="Calibri" pitchFamily="34" charset="-120"/>
              </a:rPr>
              <a:t>Pollenkörner kann eine einzige Haselstaude in die Luft schicken. Nur ein winziger Teil davon trifft je eine Narbe.</a:t>
            </a:r>
            <a:endParaRPr lang="en-US" sz="1450" dirty="0"/>
          </a:p>
        </p:txBody>
      </p:sp>
      <p:sp>
        <p:nvSpPr>
          <p:cNvPr id="8" name="Text 6"/>
          <p:cNvSpPr/>
          <p:nvPr/>
        </p:nvSpPr>
        <p:spPr>
          <a:xfrm>
            <a:off x="4526280" y="1417320"/>
            <a:ext cx="7114032" cy="1371600"/>
          </a:xfrm>
          <a:prstGeom prst="rect">
            <a:avLst/>
          </a:prstGeom>
          <a:noFill/>
          <a:ln/>
        </p:spPr>
        <p:txBody>
          <a:bodyPr wrap="square" lIns="0" tIns="0" rIns="0" bIns="0" rtlCol="0" anchor="t"/>
          <a:lstStyle/>
          <a:p>
            <a:pPr indent="0" marL="0">
              <a:lnSpc>
                <a:spcPct val="115000"/>
              </a:lnSpc>
              <a:buNone/>
            </a:pPr>
            <a:r>
              <a:rPr lang="en-US" sz="1600" dirty="0">
                <a:solidFill>
                  <a:srgbClr val="1E2B24"/>
                </a:solidFill>
                <a:latin typeface="Calibri" pitchFamily="34" charset="0"/>
                <a:ea typeface="Calibri" pitchFamily="34" charset="-122"/>
                <a:cs typeface="Calibri" pitchFamily="34" charset="-120"/>
              </a:rPr>
              <a:t>Bei der Windbestäubung übernimmt der Wind den Transport. Die Pflanze produziert sehr grosse Mengen leichter, trockener Pollenkörner. Der Wind trägt sie durch die Luft – und mit etwas Glück landet eines auf der Narbe einer passenden Pflanze.</a:t>
            </a:r>
            <a:endParaRPr lang="en-US" sz="1600" dirty="0"/>
          </a:p>
        </p:txBody>
      </p:sp>
      <p:sp>
        <p:nvSpPr>
          <p:cNvPr id="9" name="Text 7"/>
          <p:cNvSpPr/>
          <p:nvPr/>
        </p:nvSpPr>
        <p:spPr>
          <a:xfrm>
            <a:off x="4526280" y="2880360"/>
            <a:ext cx="7114032" cy="365760"/>
          </a:xfrm>
          <a:prstGeom prst="rect">
            <a:avLst/>
          </a:prstGeom>
          <a:noFill/>
          <a:ln/>
        </p:spPr>
        <p:txBody>
          <a:bodyPr wrap="square" lIns="0" tIns="0" rIns="0" bIns="0" rtlCol="0" anchor="ctr"/>
          <a:lstStyle/>
          <a:p>
            <a:pPr indent="0" marL="0">
              <a:buNone/>
            </a:pPr>
            <a:r>
              <a:rPr lang="en-US" sz="1800" b="1" dirty="0">
                <a:solidFill>
                  <a:srgbClr val="15382A"/>
                </a:solidFill>
                <a:latin typeface="Cambria" pitchFamily="34" charset="0"/>
                <a:ea typeface="Cambria" pitchFamily="34" charset="-122"/>
                <a:cs typeface="Cambria" pitchFamily="34" charset="-120"/>
              </a:rPr>
              <a:t>Deshalb brauchen diese Pflanzen meist:</a:t>
            </a:r>
            <a:endParaRPr lang="en-US" sz="1800" dirty="0"/>
          </a:p>
        </p:txBody>
      </p:sp>
      <p:sp>
        <p:nvSpPr>
          <p:cNvPr id="10" name="Shape 8"/>
          <p:cNvSpPr/>
          <p:nvPr/>
        </p:nvSpPr>
        <p:spPr>
          <a:xfrm>
            <a:off x="4526280" y="3337560"/>
            <a:ext cx="2240280" cy="1097280"/>
          </a:xfrm>
          <a:prstGeom prst="roundRect">
            <a:avLst>
              <a:gd name="adj" fmla="val 10000"/>
            </a:avLst>
          </a:prstGeom>
          <a:solidFill>
            <a:srgbClr val="E6F1E9"/>
          </a:solidFill>
          <a:ln/>
        </p:spPr>
      </p:sp>
      <p:sp>
        <p:nvSpPr>
          <p:cNvPr id="11" name="Text 9"/>
          <p:cNvSpPr/>
          <p:nvPr/>
        </p:nvSpPr>
        <p:spPr>
          <a:xfrm>
            <a:off x="4709160" y="3337560"/>
            <a:ext cx="1874520" cy="1097280"/>
          </a:xfrm>
          <a:prstGeom prst="rect">
            <a:avLst/>
          </a:prstGeom>
          <a:noFill/>
          <a:ln/>
        </p:spPr>
        <p:txBody>
          <a:bodyPr wrap="square" lIns="0" tIns="0" rIns="0" bIns="0" rtlCol="0" anchor="ctr"/>
          <a:lstStyle/>
          <a:p>
            <a:pPr algn="ctr" indent="0" marL="0">
              <a:buNone/>
            </a:pPr>
            <a:r>
              <a:rPr lang="en-US" sz="1400" b="1" dirty="0">
                <a:solidFill>
                  <a:srgbClr val="2E7D4F"/>
                </a:solidFill>
                <a:latin typeface="Calibri" pitchFamily="34" charset="0"/>
                <a:ea typeface="Calibri" pitchFamily="34" charset="-122"/>
                <a:cs typeface="Calibri" pitchFamily="34" charset="-120"/>
              </a:rPr>
              <a:t>keine bunten Blütenblätter</a:t>
            </a:r>
            <a:endParaRPr lang="en-US" sz="1400" dirty="0"/>
          </a:p>
        </p:txBody>
      </p:sp>
      <p:sp>
        <p:nvSpPr>
          <p:cNvPr id="12" name="Shape 10"/>
          <p:cNvSpPr/>
          <p:nvPr/>
        </p:nvSpPr>
        <p:spPr>
          <a:xfrm>
            <a:off x="6931152" y="3337560"/>
            <a:ext cx="2240280" cy="1097280"/>
          </a:xfrm>
          <a:prstGeom prst="roundRect">
            <a:avLst>
              <a:gd name="adj" fmla="val 10000"/>
            </a:avLst>
          </a:prstGeom>
          <a:solidFill>
            <a:srgbClr val="E6F1E9"/>
          </a:solidFill>
          <a:ln/>
        </p:spPr>
      </p:sp>
      <p:sp>
        <p:nvSpPr>
          <p:cNvPr id="13" name="Text 11"/>
          <p:cNvSpPr/>
          <p:nvPr/>
        </p:nvSpPr>
        <p:spPr>
          <a:xfrm>
            <a:off x="7114032" y="3337560"/>
            <a:ext cx="1874520" cy="1097280"/>
          </a:xfrm>
          <a:prstGeom prst="rect">
            <a:avLst/>
          </a:prstGeom>
          <a:noFill/>
          <a:ln/>
        </p:spPr>
        <p:txBody>
          <a:bodyPr wrap="square" lIns="0" tIns="0" rIns="0" bIns="0" rtlCol="0" anchor="ctr"/>
          <a:lstStyle/>
          <a:p>
            <a:pPr algn="ctr" indent="0" marL="0">
              <a:buNone/>
            </a:pPr>
            <a:r>
              <a:rPr lang="en-US" sz="1400" b="1" dirty="0">
                <a:solidFill>
                  <a:srgbClr val="2E7D4F"/>
                </a:solidFill>
                <a:latin typeface="Calibri" pitchFamily="34" charset="0"/>
                <a:ea typeface="Calibri" pitchFamily="34" charset="-122"/>
                <a:cs typeface="Calibri" pitchFamily="34" charset="-120"/>
              </a:rPr>
              <a:t>keinen starken Duft</a:t>
            </a:r>
            <a:endParaRPr lang="en-US" sz="1400" dirty="0"/>
          </a:p>
        </p:txBody>
      </p:sp>
      <p:sp>
        <p:nvSpPr>
          <p:cNvPr id="14" name="Shape 12"/>
          <p:cNvSpPr/>
          <p:nvPr/>
        </p:nvSpPr>
        <p:spPr>
          <a:xfrm>
            <a:off x="9336024" y="3337560"/>
            <a:ext cx="2240280" cy="1097280"/>
          </a:xfrm>
          <a:prstGeom prst="roundRect">
            <a:avLst>
              <a:gd name="adj" fmla="val 10000"/>
            </a:avLst>
          </a:prstGeom>
          <a:solidFill>
            <a:srgbClr val="E6F1E9"/>
          </a:solidFill>
          <a:ln/>
        </p:spPr>
      </p:sp>
      <p:sp>
        <p:nvSpPr>
          <p:cNvPr id="15" name="Text 13"/>
          <p:cNvSpPr/>
          <p:nvPr/>
        </p:nvSpPr>
        <p:spPr>
          <a:xfrm>
            <a:off x="9518904" y="3337560"/>
            <a:ext cx="1874520" cy="1097280"/>
          </a:xfrm>
          <a:prstGeom prst="rect">
            <a:avLst/>
          </a:prstGeom>
          <a:noFill/>
          <a:ln/>
        </p:spPr>
        <p:txBody>
          <a:bodyPr wrap="square" lIns="0" tIns="0" rIns="0" bIns="0" rtlCol="0" anchor="ctr"/>
          <a:lstStyle/>
          <a:p>
            <a:pPr algn="ctr" indent="0" marL="0">
              <a:buNone/>
            </a:pPr>
            <a:r>
              <a:rPr lang="en-US" sz="1400" b="1" dirty="0">
                <a:solidFill>
                  <a:srgbClr val="2E7D4F"/>
                </a:solidFill>
                <a:latin typeface="Calibri" pitchFamily="34" charset="0"/>
                <a:ea typeface="Calibri" pitchFamily="34" charset="-122"/>
                <a:cs typeface="Calibri" pitchFamily="34" charset="-120"/>
              </a:rPr>
              <a:t>keinen Nektar</a:t>
            </a:r>
            <a:endParaRPr lang="en-US" sz="1400" dirty="0"/>
          </a:p>
        </p:txBody>
      </p:sp>
      <p:sp>
        <p:nvSpPr>
          <p:cNvPr id="16" name="Shape 14"/>
          <p:cNvSpPr/>
          <p:nvPr/>
        </p:nvSpPr>
        <p:spPr>
          <a:xfrm>
            <a:off x="548640" y="4754880"/>
            <a:ext cx="11091672" cy="1371600"/>
          </a:xfrm>
          <a:prstGeom prst="roundRect">
            <a:avLst>
              <a:gd name="adj" fmla="val 8000"/>
            </a:avLst>
          </a:prstGeom>
          <a:solidFill>
            <a:srgbClr val="F3F7F4"/>
          </a:solidFill>
          <a:ln/>
        </p:spPr>
      </p:sp>
      <p:pic>
        <p:nvPicPr>
          <p:cNvPr id="17" name="Image 0" descr="preencoded.png">    </p:cNvPr>
          <p:cNvPicPr>
            <a:picLocks noChangeAspect="1"/>
          </p:cNvPicPr>
          <p:nvPr/>
        </p:nvPicPr>
        <p:blipFill>
          <a:blip r:embed="rId1"/>
          <a:stretch>
            <a:fillRect/>
          </a:stretch>
        </p:blipFill>
        <p:spPr>
          <a:xfrm>
            <a:off x="914400" y="5120640"/>
            <a:ext cx="640080" cy="640080"/>
          </a:xfrm>
          <a:prstGeom prst="rect">
            <a:avLst/>
          </a:prstGeom>
        </p:spPr>
      </p:pic>
      <p:sp>
        <p:nvSpPr>
          <p:cNvPr id="18" name="Text 15"/>
          <p:cNvSpPr/>
          <p:nvPr/>
        </p:nvSpPr>
        <p:spPr>
          <a:xfrm>
            <a:off x="1783080" y="4937760"/>
            <a:ext cx="2743200" cy="365760"/>
          </a:xfrm>
          <a:prstGeom prst="rect">
            <a:avLst/>
          </a:prstGeom>
          <a:noFill/>
          <a:ln/>
        </p:spPr>
        <p:txBody>
          <a:bodyPr wrap="square" lIns="0" tIns="0" rIns="0" bIns="0" rtlCol="0" anchor="ctr"/>
          <a:lstStyle/>
          <a:p>
            <a:pPr indent="0" marL="0">
              <a:buNone/>
            </a:pPr>
            <a:r>
              <a:rPr lang="en-US" sz="1700" b="1" dirty="0">
                <a:solidFill>
                  <a:srgbClr val="15382A"/>
                </a:solidFill>
                <a:latin typeface="Cambria" pitchFamily="34" charset="0"/>
                <a:ea typeface="Cambria" pitchFamily="34" charset="-122"/>
                <a:cs typeface="Cambria" pitchFamily="34" charset="-120"/>
              </a:rPr>
              <a:t>Beispiele</a:t>
            </a:r>
            <a:endParaRPr lang="en-US" sz="1700" dirty="0"/>
          </a:p>
        </p:txBody>
      </p:sp>
      <p:sp>
        <p:nvSpPr>
          <p:cNvPr id="19" name="Text 16"/>
          <p:cNvSpPr/>
          <p:nvPr/>
        </p:nvSpPr>
        <p:spPr>
          <a:xfrm>
            <a:off x="1783080" y="5349240"/>
            <a:ext cx="9509760" cy="457200"/>
          </a:xfrm>
          <a:prstGeom prst="rect">
            <a:avLst/>
          </a:prstGeom>
          <a:noFill/>
          <a:ln/>
        </p:spPr>
        <p:txBody>
          <a:bodyPr wrap="square" lIns="0" tIns="0" rIns="0" bIns="0" rtlCol="0" anchor="ctr"/>
          <a:lstStyle/>
          <a:p>
            <a:pPr indent="0" marL="0">
              <a:buNone/>
            </a:pPr>
            <a:r>
              <a:rPr lang="en-US" sz="1500" dirty="0">
                <a:solidFill>
                  <a:srgbClr val="1E2B24"/>
                </a:solidFill>
                <a:latin typeface="Calibri" pitchFamily="34" charset="0"/>
                <a:ea typeface="Calibri" pitchFamily="34" charset="-122"/>
                <a:cs typeface="Calibri" pitchFamily="34" charset="-120"/>
              </a:rPr>
              <a:t>Gräser · Weizen · Roggen · Mais · Hasel · Birke · viele Laubbäume</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Bestäubung bei Blütenpflanzen</dc:title>
  <dc:subject>PptxGenJS Presentation</dc:subject>
  <dc:creator>Biologie 7. Klasse</dc:creator>
  <cp:lastModifiedBy>Biologie 7. Klasse</cp:lastModifiedBy>
  <cp:revision>1</cp:revision>
  <dcterms:created xsi:type="dcterms:W3CDTF">2026-08-21T09:17:39Z</dcterms:created>
  <dcterms:modified xsi:type="dcterms:W3CDTF">2026-08-21T09:17:39Z</dcterms:modified>
</cp:coreProperties>
</file>