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Getreide wächst auf dem Feld und wird im Sommer geerntet. In der Mühle wird es zu Mehl gemahlen. Aus dem Mehl entsteht mit Wasser, Hefe und Salz ein Teig. Der Teig geht auf und wird schliesslich im Ofen zu Brot gebacken.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5EF"/>
        </a:solidFill>
      </p:bgPr>
    </p:bg>
    <p:spTree>
      <p:nvGrpSpPr>
        <p:cNvPr id="1" name=""/>
        <p:cNvGrpSpPr/>
        <p:nvPr/>
      </p:nvGrpSpPr>
      <p:grpSpPr>
        <a:xfrm>
          <a:off x="0" y="0"/>
          <a:ext cx="0" cy="0"/>
          <a:chOff x="0" y="0"/>
          <a:chExt cx="0" cy="0"/>
        </a:xfrm>
      </p:grpSpPr>
      <p:sp>
        <p:nvSpPr>
          <p:cNvPr id="2" name="Shape 0"/>
          <p:cNvSpPr/>
          <p:nvPr/>
        </p:nvSpPr>
        <p:spPr>
          <a:xfrm>
            <a:off x="548640" y="548640"/>
            <a:ext cx="11091672" cy="5760720"/>
          </a:xfrm>
          <a:prstGeom prst="rect">
            <a:avLst/>
          </a:prstGeom>
          <a:solidFill>
            <a:srgbClr val="FFFEFA"/>
          </a:solidFill>
          <a:ln w="12700">
            <a:solidFill>
              <a:srgbClr val="E2DED2"/>
            </a:solidFill>
            <a:prstDash val="solid"/>
          </a:ln>
        </p:spPr>
      </p:sp>
      <p:sp>
        <p:nvSpPr>
          <p:cNvPr id="3" name="Text 1"/>
          <p:cNvSpPr txBox="1"/>
          <p:nvPr/>
        </p:nvSpPr>
        <p:spPr>
          <a:xfrm>
            <a:off x="914400" y="777240"/>
            <a:ext cx="10332720" cy="548640"/>
          </a:xfrm>
          <a:prstGeom prst="rect">
            <a:avLst/>
          </a:prstGeom>
          <a:noFill/>
          <a:ln/>
        </p:spPr>
        <p:txBody>
          <a:bodyPr wrap="square" lIns="0" tIns="0" rIns="0" bIns="0" rtlCol="0" anchor="ctr"/>
          <a:lstStyle/>
          <a:p>
            <a:pPr indent="0" marL="0">
              <a:buNone/>
            </a:pPr>
            <a:r>
              <a:rPr lang="en-US" sz="2800" b="1" dirty="0">
                <a:solidFill>
                  <a:srgbClr val="111111"/>
                </a:solidFill>
                <a:latin typeface="Arial" pitchFamily="34" charset="0"/>
                <a:ea typeface="Arial" pitchFamily="34" charset="-122"/>
                <a:cs typeface="Arial" pitchFamily="34" charset="-120"/>
              </a:rPr>
              <a:t>Vom Korn zum Brot</a:t>
            </a:r>
            <a:endParaRPr lang="en-US" sz="2800" dirty="0"/>
          </a:p>
        </p:txBody>
      </p:sp>
      <p:pic>
        <p:nvPicPr>
          <p:cNvPr id="4" name="Image 0" descr="assets/korn-zu-brot.png">    </p:cNvPr>
          <p:cNvPicPr>
            <a:picLocks noChangeAspect="1"/>
          </p:cNvPicPr>
          <p:nvPr/>
        </p:nvPicPr>
        <p:blipFill>
          <a:blip r:embed="rId1"/>
          <a:stretch>
            <a:fillRect/>
          </a:stretch>
        </p:blipFill>
        <p:spPr>
          <a:xfrm>
            <a:off x="2345436" y="1554480"/>
            <a:ext cx="7498080" cy="4219912"/>
          </a:xfrm>
          <a:prstGeom prst="rect">
            <a:avLst/>
          </a:prstGeom>
        </p:spPr>
      </p:pic>
      <p:sp>
        <p:nvSpPr>
          <p:cNvPr id="5" name="Text 2"/>
          <p:cNvSpPr txBox="1"/>
          <p:nvPr/>
        </p:nvSpPr>
        <p:spPr>
          <a:xfrm>
            <a:off x="2288341" y="5884120"/>
            <a:ext cx="1280160" cy="320040"/>
          </a:xfrm>
          <a:prstGeom prst="rect">
            <a:avLst/>
          </a:prstGeom>
          <a:noFill/>
          <a:ln/>
        </p:spPr>
        <p:txBody>
          <a:bodyPr wrap="square" lIns="0" tIns="0" rIns="0" bIns="0" rtlCol="0" anchor="ctr"/>
          <a:lstStyle/>
          <a:p>
            <a:pPr algn="ctr" indent="0" marL="0">
              <a:buNone/>
            </a:pPr>
            <a:r>
              <a:rPr lang="en-US" sz="1300" b="1" dirty="0">
                <a:solidFill>
                  <a:srgbClr val="111111"/>
                </a:solidFill>
                <a:latin typeface="Arial" pitchFamily="34" charset="0"/>
                <a:ea typeface="Arial" pitchFamily="34" charset="-122"/>
                <a:cs typeface="Arial" pitchFamily="34" charset="-120"/>
              </a:rPr>
              <a:t>Getreide</a:t>
            </a:r>
            <a:endParaRPr lang="en-US" sz="1300" dirty="0"/>
          </a:p>
        </p:txBody>
      </p:sp>
      <p:sp>
        <p:nvSpPr>
          <p:cNvPr id="6" name="Text 3"/>
          <p:cNvSpPr txBox="1"/>
          <p:nvPr/>
        </p:nvSpPr>
        <p:spPr>
          <a:xfrm>
            <a:off x="3857915" y="5884120"/>
            <a:ext cx="1280160" cy="320040"/>
          </a:xfrm>
          <a:prstGeom prst="rect">
            <a:avLst/>
          </a:prstGeom>
          <a:noFill/>
          <a:ln/>
        </p:spPr>
        <p:txBody>
          <a:bodyPr wrap="square" lIns="0" tIns="0" rIns="0" bIns="0" rtlCol="0" anchor="ctr"/>
          <a:lstStyle/>
          <a:p>
            <a:pPr algn="ctr" indent="0" marL="0">
              <a:buNone/>
            </a:pPr>
            <a:r>
              <a:rPr lang="en-US" sz="1300" b="1" dirty="0">
                <a:solidFill>
                  <a:srgbClr val="111111"/>
                </a:solidFill>
                <a:latin typeface="Arial" pitchFamily="34" charset="0"/>
                <a:ea typeface="Arial" pitchFamily="34" charset="-122"/>
                <a:cs typeface="Arial" pitchFamily="34" charset="-120"/>
              </a:rPr>
              <a:t>Mühle</a:t>
            </a:r>
            <a:endParaRPr lang="en-US" sz="1300" dirty="0"/>
          </a:p>
        </p:txBody>
      </p:sp>
      <p:sp>
        <p:nvSpPr>
          <p:cNvPr id="7" name="Text 4"/>
          <p:cNvSpPr txBox="1"/>
          <p:nvPr/>
        </p:nvSpPr>
        <p:spPr>
          <a:xfrm>
            <a:off x="5292954" y="5884120"/>
            <a:ext cx="1280160" cy="320040"/>
          </a:xfrm>
          <a:prstGeom prst="rect">
            <a:avLst/>
          </a:prstGeom>
          <a:noFill/>
          <a:ln/>
        </p:spPr>
        <p:txBody>
          <a:bodyPr wrap="square" lIns="0" tIns="0" rIns="0" bIns="0" rtlCol="0" anchor="ctr"/>
          <a:lstStyle/>
          <a:p>
            <a:pPr algn="ctr" indent="0" marL="0">
              <a:buNone/>
            </a:pPr>
            <a:r>
              <a:rPr lang="en-US" sz="1300" b="1" dirty="0">
                <a:solidFill>
                  <a:srgbClr val="111111"/>
                </a:solidFill>
                <a:latin typeface="Arial" pitchFamily="34" charset="0"/>
                <a:ea typeface="Arial" pitchFamily="34" charset="-122"/>
                <a:cs typeface="Arial" pitchFamily="34" charset="-120"/>
              </a:rPr>
              <a:t>Mehl</a:t>
            </a:r>
            <a:endParaRPr lang="en-US" sz="1300" dirty="0"/>
          </a:p>
        </p:txBody>
      </p:sp>
      <p:sp>
        <p:nvSpPr>
          <p:cNvPr id="8" name="Text 5"/>
          <p:cNvSpPr txBox="1"/>
          <p:nvPr/>
        </p:nvSpPr>
        <p:spPr>
          <a:xfrm>
            <a:off x="6414078" y="5884120"/>
            <a:ext cx="1280160" cy="320040"/>
          </a:xfrm>
          <a:prstGeom prst="rect">
            <a:avLst/>
          </a:prstGeom>
          <a:noFill/>
          <a:ln/>
        </p:spPr>
        <p:txBody>
          <a:bodyPr wrap="square" lIns="0" tIns="0" rIns="0" bIns="0" rtlCol="0" anchor="ctr"/>
          <a:lstStyle/>
          <a:p>
            <a:pPr algn="ctr" indent="0" marL="0">
              <a:buNone/>
            </a:pPr>
            <a:r>
              <a:rPr lang="en-US" sz="1300" b="1" dirty="0">
                <a:solidFill>
                  <a:srgbClr val="111111"/>
                </a:solidFill>
                <a:latin typeface="Arial" pitchFamily="34" charset="0"/>
                <a:ea typeface="Arial" pitchFamily="34" charset="-122"/>
                <a:cs typeface="Arial" pitchFamily="34" charset="-120"/>
              </a:rPr>
              <a:t>Teig</a:t>
            </a:r>
            <a:endParaRPr lang="en-US" sz="1300" dirty="0"/>
          </a:p>
        </p:txBody>
      </p:sp>
      <p:sp>
        <p:nvSpPr>
          <p:cNvPr id="9" name="Text 6"/>
          <p:cNvSpPr txBox="1"/>
          <p:nvPr/>
        </p:nvSpPr>
        <p:spPr>
          <a:xfrm>
            <a:off x="7669738" y="5884120"/>
            <a:ext cx="1280160" cy="320040"/>
          </a:xfrm>
          <a:prstGeom prst="rect">
            <a:avLst/>
          </a:prstGeom>
          <a:noFill/>
          <a:ln/>
        </p:spPr>
        <p:txBody>
          <a:bodyPr wrap="square" lIns="0" tIns="0" rIns="0" bIns="0" rtlCol="0" anchor="ctr"/>
          <a:lstStyle/>
          <a:p>
            <a:pPr algn="ctr" indent="0" marL="0">
              <a:buNone/>
            </a:pPr>
            <a:r>
              <a:rPr lang="en-US" sz="1300" b="1" dirty="0">
                <a:solidFill>
                  <a:srgbClr val="111111"/>
                </a:solidFill>
                <a:latin typeface="Arial" pitchFamily="34" charset="0"/>
                <a:ea typeface="Arial" pitchFamily="34" charset="-122"/>
                <a:cs typeface="Arial" pitchFamily="34" charset="-120"/>
              </a:rPr>
              <a:t>Brot</a:t>
            </a:r>
            <a:endParaRPr lang="en-US" sz="1300" dirty="0"/>
          </a:p>
        </p:txBody>
      </p:sp>
      <p:sp>
        <p:nvSpPr>
          <p:cNvPr id="10" name="Text 7"/>
          <p:cNvSpPr txBox="1"/>
          <p:nvPr/>
        </p:nvSpPr>
        <p:spPr>
          <a:xfrm>
            <a:off x="548640" y="6419088"/>
            <a:ext cx="11091672" cy="320040"/>
          </a:xfrm>
          <a:prstGeom prst="rect">
            <a:avLst/>
          </a:prstGeom>
          <a:noFill/>
          <a:ln/>
        </p:spPr>
        <p:txBody>
          <a:bodyPr wrap="square" lIns="0" tIns="0" rIns="0" bIns="0" rtlCol="0" anchor="ctr"/>
          <a:lstStyle/>
          <a:p>
            <a:pPr indent="0" marL="0">
              <a:buNone/>
            </a:pPr>
            <a:r>
              <a:rPr lang="en-US" sz="1000" dirty="0">
                <a:solidFill>
                  <a:srgbClr val="5A5A5A"/>
                </a:solidFill>
                <a:latin typeface="Arial" pitchFamily="34" charset="0"/>
                <a:ea typeface="Arial" pitchFamily="34" charset="-122"/>
                <a:cs typeface="Arial" pitchFamily="34" charset="-120"/>
              </a:rPr>
              <a:t>Nachher · Anschauungsbild   ·   Beispiel für den NMG-Unterricht, Zyklus 2</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2026-08-26T11:43:32Z</dcterms:created>
  <dcterms:modified xsi:type="dcterms:W3CDTF">2026-08-26T11:43:32Z</dcterms:modified>
</cp:coreProperties>
</file>